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2"/>
    <p:sldMasterId id="2147483672" r:id="rId3"/>
    <p:sldMasterId id="2147483683" r:id="rId4"/>
    <p:sldMasterId id="2147483694" r:id="rId5"/>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embeddedFontLst>
    <p:embeddedFont>
      <p:font typeface="Calibri" panose="020F0502020204030204" pitchFamily="34" charset="0"/>
      <p:regular r:id="rId34"/>
      <p:bold r:id="rId35"/>
      <p:italic r:id="rId36"/>
      <p:boldItalic r:id="rId37"/>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0535EDA-DF7B-490C-8A1A-94EAE19E3239}" type="datetimeFigureOut">
              <a:rPr lang="de-DE"/>
              <a:t>23.10.2025</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361C434-2861-42A5-BCFF-B08B0BB8EF50}"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552C34E-B009-166D-0394-9600FBADEB8B}"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E981483-B0F9-0487-B87F-03D50C3C43E6}"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AF1EC99-2868-CAB2-6A7A-FD24D96A5BF0}"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10BB840-6095-4E5B-4AE5-3DB960FAA6DB}"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C29AB4C-8876-EDA2-CAD1-F48880A8AF40}"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2D26D37-E24A-CADD-A87A-F1A02B7EDF5D}"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9EE95BE-36B8-4351-B0D5-2444143002CF}"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B5CC38E-ADB9-1EB9-27FF-AC5A136CEDEC}"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746AD63-900E-40D1-6ACB-2ECCF903BB0C}"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E5BC10D-F8E2-3549-0986-3010B1BEA36E}"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271BE1E-2829-8358-E68B-DB6F35B47093}"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6268A86-CBC9-D58C-C7B5-734EED51BDC4}"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FD48D5D-8AB2-6A03-85F4-26A43B54072A}"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0DF4FB2-C0BD-7644-8D83-101B74EB3653}"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49798DC-755A-2CEE-A174-627B54ABD1E4}"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6173688-1FB6-412B-E6CB-D0A9D4197C90}"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4E144EF-7022-8EDC-56E0-5FD132614716}"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9E20C7-E3D1-0DB6-2691-4736173E0D81}"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F3A11B6-1415-16FB-799E-F2F290042F34}"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6FE562-D767-0676-A78B-54DB56CF77E1}" type="slidenum">
              <a:rPr/>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341619E-2345-6289-2274-D3765ADB34B0}"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C770BCA-691A-9C6E-30FE-F744554485F6}"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008CE4C-1E51-E36C-3D2A-6342380B6A6F}"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46FCC61-6D21-EEB0-9DE2-A994E30FB299}"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28276702" name="Slide Image Placeholder 1"/>
          <p:cNvSpPr>
            <a:spLocks noGrp="1" noRot="1" noChangeAspect="1"/>
          </p:cNvSpPr>
          <p:nvPr>
            <p:ph type="sldImg"/>
          </p:nvPr>
        </p:nvSpPr>
        <p:spPr bwMode="auto"/>
      </p:sp>
      <p:sp>
        <p:nvSpPr>
          <p:cNvPr id="1148094889" name="Notes Placeholder 2"/>
          <p:cNvSpPr>
            <a:spLocks noGrp="1"/>
          </p:cNvSpPr>
          <p:nvPr>
            <p:ph type="body" idx="1"/>
          </p:nvPr>
        </p:nvSpPr>
        <p:spPr bwMode="auto"/>
        <p:txBody>
          <a:bodyPr/>
          <a:lstStyle/>
          <a:p>
            <a:pPr>
              <a:defRPr/>
            </a:pPr>
            <a:endParaRPr/>
          </a:p>
        </p:txBody>
      </p:sp>
      <p:sp>
        <p:nvSpPr>
          <p:cNvPr id="239815250" name="Slide Number Placeholder 3"/>
          <p:cNvSpPr>
            <a:spLocks noGrp="1"/>
          </p:cNvSpPr>
          <p:nvPr>
            <p:ph type="sldNum" sz="quarter" idx="10"/>
          </p:nvPr>
        </p:nvSpPr>
        <p:spPr bwMode="auto"/>
        <p:txBody>
          <a:bodyPr/>
          <a:lstStyle/>
          <a:p>
            <a:pPr>
              <a:defRPr/>
            </a:pPr>
            <a:fld id="{5E7C65C2-4AA9-519B-0159-690DCBC0BE69}"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C1821D-8471-DF25-7A8E-50D20DB67B1D}"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17DE163-37C8-66ED-61D7-B12DA21BEB3B}"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itelfolie">
    <p:bg>
      <p:bgPr>
        <a:solidFill>
          <a:schemeClr val="accent3"/>
        </a:solidFill>
        <a:effectLst/>
      </p:bgPr>
    </p:bg>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Titelfolie-VORHANDEN">
    <p:bg>
      <p:bgPr>
        <a:solidFill>
          <a:schemeClr val="accent3"/>
        </a:solidFill>
        <a:effectLst/>
      </p:bgPr>
    </p:bg>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bg>
      <p:bgPr>
        <a:solidFill>
          <a:schemeClr val="accent3"/>
        </a:solidFill>
        <a:effectLst/>
      </p:bgPr>
    </p:bg>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bg>
      <p:bgPr>
        <a:solidFill>
          <a:schemeClr val="accent3"/>
        </a:solidFill>
        <a:effectLst/>
      </p:bgPr>
    </p:bg>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1_Bild rechts und Text_VORHANDEN">
    <p:bg>
      <p:bgPr>
        <a:solidFill>
          <a:schemeClr val="accent3"/>
        </a:solidFill>
        <a:effectLst/>
      </p:bgPr>
    </p:bg>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bg>
      <p:bgPr>
        <a:solidFill>
          <a:schemeClr val="accent3"/>
        </a:solidFill>
        <a:effectLst/>
      </p:bgPr>
    </p:bg>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bg>
      <p:bgPr>
        <a:solidFill>
          <a:schemeClr val="accent3"/>
        </a:solidFill>
        <a:effectLst/>
      </p:bgPr>
    </p:bg>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bg>
      <p:bgPr>
        <a:solidFill>
          <a:schemeClr val="accent3"/>
        </a:solidFill>
        <a:effectLst/>
      </p:bgPr>
    </p:bg>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bg>
      <p:bgPr>
        <a:solidFill>
          <a:schemeClr val="accent3"/>
        </a:solidFill>
        <a:effectLst/>
      </p:bgPr>
    </p:bg>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lvl1pPr>
              <a:defRPr>
                <a:latin typeface="+mn-lt"/>
              </a:defRPr>
            </a:lvl1pPr>
          </a:lstStyle>
          <a:p>
            <a:pPr>
              <a:defRPr/>
            </a:pPr>
            <a:r>
              <a:rPr lang="de-DE"/>
              <a:t>Bild durch Klicken auf Symbol hinzufügen</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bg>
      <p:bgPr>
        <a:solidFill>
          <a:schemeClr val="accent3"/>
        </a:solidFill>
        <a:effectLst/>
      </p:bgPr>
    </p:bg>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bg>
      <p:bgPr>
        <a:solidFill>
          <a:schemeClr val="accent3"/>
        </a:solidFill>
        <a:effectLst/>
      </p:bgPr>
    </p:bg>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Abspann">
    <p:bg>
      <p:bgPr>
        <a:solidFill>
          <a:schemeClr val="accent3"/>
        </a:solidFill>
        <a:effectLst/>
      </p:bgPr>
    </p:bg>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ZapfHumnst Dm BT"/>
              </a:rPr>
              <a:t>Philosophische Fakultät</a:t>
            </a:r>
            <a:endParaRPr/>
          </a:p>
          <a:p>
            <a:pPr algn="r">
              <a:defRPr/>
            </a:pPr>
            <a:r>
              <a:rPr lang="de-DE" sz="1400">
                <a:solidFill>
                  <a:schemeClr val="bg1"/>
                </a:solidFill>
                <a:latin typeface="ZapfHumnst Dm BT"/>
              </a:rPr>
              <a:t>Studiendekanat</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4"/>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mj-lt"/>
              </a:rPr>
              <a:t>Philosophische Fakultät</a:t>
            </a:r>
            <a:endParaRPr/>
          </a:p>
          <a:p>
            <a:pPr algn="r">
              <a:defRPr/>
            </a:pPr>
            <a:r>
              <a:rPr lang="de-DE" sz="1400">
                <a:solidFill>
                  <a:schemeClr val="bg1"/>
                </a:solidFill>
                <a:latin typeface="+mj-lt"/>
              </a:rPr>
              <a:t>Studiendekanat</a:t>
            </a:r>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ZapfHumnst Dm BT"/>
              </a:rPr>
              <a:t>Philosophische Fakultät</a:t>
            </a:r>
            <a:endParaRPr/>
          </a:p>
          <a:p>
            <a:pPr algn="r">
              <a:defRPr/>
            </a:pPr>
            <a:r>
              <a:rPr lang="de-DE" sz="1400">
                <a:solidFill>
                  <a:schemeClr val="bg1"/>
                </a:solidFill>
                <a:latin typeface="ZapfHumnst Dm BT"/>
              </a:rPr>
              <a:t>Studiendekanat</a:t>
            </a:r>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3306A"/>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mj-lt"/>
              </a:rPr>
              <a:t>Philosophische Fakultät</a:t>
            </a:r>
            <a:endParaRPr/>
          </a:p>
          <a:p>
            <a:pPr algn="r">
              <a:defRPr/>
            </a:pPr>
            <a:r>
              <a:rPr lang="de-DE" sz="1400">
                <a:solidFill>
                  <a:schemeClr val="bg1"/>
                </a:solidFill>
                <a:latin typeface="+mj-lt"/>
              </a:rPr>
              <a:t>Studiendekanat</a:t>
            </a:r>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ZapfHumnst Dm BT"/>
              </a:rPr>
              <a:t>Philosophische Fakultät</a:t>
            </a:r>
            <a:endParaRPr/>
          </a:p>
          <a:p>
            <a:pPr algn="r">
              <a:defRPr/>
            </a:pPr>
            <a:r>
              <a:rPr lang="de-DE" sz="1400">
                <a:solidFill>
                  <a:schemeClr val="bg1"/>
                </a:solidFill>
                <a:latin typeface="ZapfHumnst Dm BT"/>
              </a:rPr>
              <a:t>Studiendekanat</a:t>
            </a:r>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phil.uni-goettingen.de/examination-office-forms" TargetMode="External"/><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i-goettingen.de/en/674738.html" TargetMode="External"/><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hyperlink" Target="http://www.phil.uni-goettingen.de/examination-office-team"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hyperlink" Target="http://www.phil.uni-goettingen.de/pruefungsamt-formular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uni-goettingen.de/en/3811.html"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hyperlink" Target="https://pruefungsverwaltung.uni-goettingen.de/statistikportal" TargetMode="External"/><Relationship Id="rId4" Type="http://schemas.openxmlformats.org/officeDocument/2006/relationships/hyperlink" Target="http://www.phil.uni-goettingen.de/examination-office-tea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uni-goettingen.de/en/488207.html"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uni-goettingen.de/en/488207.html"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uni-goettingen.de/en/536462.html"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hyperlink" Target="https://uni-goettingen.de/en/108275.html"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i-goettingen.de/en/562355.html" TargetMode="External"/><Relationship Id="rId7" Type="http://schemas.openxmlformats.org/officeDocument/2006/relationships/hyperlink" Target="https://www.uni-goettingen.de/en/366104.html"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hyperlink" Target="https://uni-goettingen.de/en/677784.html" TargetMode="External"/><Relationship Id="rId5" Type="http://schemas.openxmlformats.org/officeDocument/2006/relationships/hyperlink" Target="https://uni-goettingen.de/en/448227.html" TargetMode="External"/><Relationship Id="rId4" Type="http://schemas.openxmlformats.org/officeDocument/2006/relationships/hyperlink" Target="https://uni-goettingen.de/en/111037.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uni-goettingen.de/en/1697.html"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hyperlink" Target="https://www.studierendenwerk-goettingen.de/en/social-and-psychosocial-counselling/psb"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www.uni-goettingen.de/en/209399.html"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www.phil.uni-goettingen.de/examination-office-team"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Bildplatzhalter 5"/>
          <p:cNvPicPr>
            <a:picLocks noGrp="1" noChangeAspect="1"/>
          </p:cNvPicPr>
          <p:nvPr>
            <p:ph type="pic" sz="quarter" idx="11"/>
          </p:nvPr>
        </p:nvPicPr>
        <p:blipFill>
          <a:blip r:embed="rId3"/>
          <a:srcRect l="24891" r="24890"/>
          <a:stretch/>
        </p:blipFill>
        <p:spPr bwMode="auto"/>
      </p:pic>
      <p:sp>
        <p:nvSpPr>
          <p:cNvPr id="3" name="Titel 2"/>
          <p:cNvSpPr>
            <a:spLocks noGrp="1"/>
          </p:cNvSpPr>
          <p:nvPr>
            <p:ph type="title"/>
          </p:nvPr>
        </p:nvSpPr>
        <p:spPr bwMode="auto">
          <a:xfrm>
            <a:off x="219711" y="3429000"/>
            <a:ext cx="5704840" cy="697004"/>
          </a:xfrm>
        </p:spPr>
        <p:txBody>
          <a:bodyPr/>
          <a:lstStyle/>
          <a:p>
            <a:pPr>
              <a:defRPr/>
            </a:pPr>
            <a:r>
              <a:rPr lang="de-DE"/>
              <a:t>Information for Students</a:t>
            </a:r>
            <a:endParaRPr/>
          </a:p>
        </p:txBody>
      </p:sp>
      <p:sp>
        <p:nvSpPr>
          <p:cNvPr id="4" name="Textplatzhalter 3"/>
          <p:cNvSpPr>
            <a:spLocks noGrp="1"/>
          </p:cNvSpPr>
          <p:nvPr>
            <p:ph type="body" sz="quarter" idx="12"/>
          </p:nvPr>
        </p:nvSpPr>
        <p:spPr bwMode="auto">
          <a:xfrm>
            <a:off x="219710" y="4126005"/>
            <a:ext cx="5706279" cy="1191023"/>
          </a:xfrm>
        </p:spPr>
        <p:txBody>
          <a:bodyPr/>
          <a:lstStyle/>
          <a:p>
            <a:pPr>
              <a:defRPr/>
            </a:pPr>
            <a:r>
              <a:rPr lang="de-DE"/>
              <a:t>Dean of Studies Office</a:t>
            </a:r>
            <a:br>
              <a:rPr lang="de-DE"/>
            </a:br>
            <a:r>
              <a:rPr lang="de-DE"/>
              <a:t>Faculty of Humanities - </a:t>
            </a:r>
            <a:r>
              <a:rPr lang="de-DE" sz="1800" b="0" i="0" u="none" strike="noStrike" cap="none" spc="0">
                <a:solidFill>
                  <a:schemeClr val="tx1"/>
                </a:solidFill>
                <a:latin typeface="ZapfHumnst BT"/>
                <a:ea typeface="ZapfHumnst BT"/>
                <a:cs typeface="ZapfHumnst BT"/>
              </a:rPr>
              <a:t>As of winter semester 2025/26</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5"/>
            <a:ext cx="11206800" cy="4327571"/>
          </a:xfrm>
        </p:spPr>
        <p:txBody>
          <a:bodyPr/>
          <a:lstStyle/>
          <a:p>
            <a:pPr algn="just">
              <a:lnSpc>
                <a:spcPct val="107000"/>
              </a:lnSpc>
              <a:spcAft>
                <a:spcPts val="800"/>
              </a:spcAft>
              <a:defRPr/>
            </a:pPr>
            <a:r>
              <a:rPr lang="en-US" sz="2000"/>
              <a:t>The form of examination to be taken depends exclusively on the module in which the course is attended. The specifications for this are given in the corresponding </a:t>
            </a:r>
            <a:r>
              <a:rPr lang="en-US" sz="2000" b="1"/>
              <a:t>module sheet</a:t>
            </a:r>
            <a:r>
              <a:rPr lang="de-DE" sz="2000"/>
              <a:t>:</a:t>
            </a:r>
            <a:endParaRPr/>
          </a:p>
          <a:p>
            <a:pPr algn="just">
              <a:lnSpc>
                <a:spcPct val="107000"/>
              </a:lnSpc>
              <a:spcAft>
                <a:spcPts val="800"/>
              </a:spcAft>
              <a:defRPr/>
            </a:pPr>
            <a:endParaRPr lang="de-DE" sz="2000"/>
          </a:p>
          <a:p>
            <a:pPr algn="just">
              <a:lnSpc>
                <a:spcPct val="107000"/>
              </a:lnSpc>
              <a:spcAft>
                <a:spcPts val="800"/>
              </a:spcAft>
              <a:defRPr/>
            </a:pPr>
            <a:endParaRPr lang="de-DE" sz="2000"/>
          </a:p>
          <a:p>
            <a:pPr marL="285750" indent="-285750" algn="just">
              <a:lnSpc>
                <a:spcPct val="107000"/>
              </a:lnSpc>
              <a:spcAft>
                <a:spcPts val="800"/>
              </a:spcAft>
              <a:buFont typeface="Wingdings"/>
              <a:buChar char="Ø"/>
              <a:defRPr/>
            </a:pPr>
            <a:r>
              <a:rPr lang="en-US" sz="2000"/>
              <a:t>The module sheets are part of the examination regulations and are therefore </a:t>
            </a:r>
            <a:r>
              <a:rPr lang="en-US" sz="2000" b="1"/>
              <a:t>legally binding</a:t>
            </a:r>
            <a:r>
              <a:rPr lang="de-DE" sz="2000"/>
              <a:t>. </a:t>
            </a:r>
            <a:r>
              <a:rPr lang="en-US" sz="2000"/>
              <a:t>Examiners must provide candidates with the required examination form</a:t>
            </a:r>
            <a:r>
              <a:rPr lang="de-DE" sz="2000"/>
              <a:t>. </a:t>
            </a:r>
            <a:r>
              <a:rPr lang="en-US" sz="2000"/>
              <a:t>Deviations from this are </a:t>
            </a:r>
            <a:r>
              <a:rPr lang="en-US" sz="2000" b="1"/>
              <a:t>not permitted</a:t>
            </a:r>
            <a:r>
              <a:rPr lang="de-DE" sz="2000"/>
              <a:t>.  </a:t>
            </a:r>
            <a:endParaRPr/>
          </a:p>
          <a:p>
            <a:pPr marL="285750" indent="-285750" algn="just">
              <a:lnSpc>
                <a:spcPct val="107000"/>
              </a:lnSpc>
              <a:spcAft>
                <a:spcPts val="800"/>
              </a:spcAft>
              <a:buFont typeface="Wingdings"/>
              <a:buChar char="Ø"/>
              <a:defRPr/>
            </a:pPr>
            <a:r>
              <a:rPr lang="en-US" sz="2000"/>
              <a:t>Depending on which modules a course has been assigned to, participating students may therefore have to take </a:t>
            </a:r>
            <a:r>
              <a:rPr lang="en-US" sz="2000" b="1"/>
              <a:t>different forms of examination</a:t>
            </a:r>
            <a:r>
              <a:rPr lang="de-DE" sz="2000"/>
              <a:t>.</a:t>
            </a:r>
            <a:endParaRPr/>
          </a:p>
        </p:txBody>
      </p:sp>
      <p:sp>
        <p:nvSpPr>
          <p:cNvPr id="8" name="Titel 7"/>
          <p:cNvSpPr>
            <a:spLocks noGrp="1"/>
          </p:cNvSpPr>
          <p:nvPr>
            <p:ph type="title"/>
          </p:nvPr>
        </p:nvSpPr>
        <p:spPr bwMode="auto">
          <a:xfrm>
            <a:off x="361426" y="1281101"/>
            <a:ext cx="11206800" cy="695914"/>
          </a:xfrm>
        </p:spPr>
        <p:txBody>
          <a:bodyPr/>
          <a:lstStyle/>
          <a:p>
            <a:pPr>
              <a:defRPr/>
            </a:pPr>
            <a:r>
              <a:rPr lang="de-DE" sz="2400"/>
              <a:t>Examination forms I</a:t>
            </a:r>
            <a:endParaRPr/>
          </a:p>
        </p:txBody>
      </p:sp>
      <p:pic>
        <p:nvPicPr>
          <p:cNvPr id="5" name="Grafik 4"/>
          <p:cNvPicPr>
            <a:picLocks noChangeAspect="1"/>
          </p:cNvPicPr>
          <p:nvPr/>
        </p:nvPicPr>
        <p:blipFill>
          <a:blip r:embed="rId3"/>
          <a:stretch/>
        </p:blipFill>
        <p:spPr bwMode="auto">
          <a:xfrm>
            <a:off x="3256960" y="2811336"/>
            <a:ext cx="4967372" cy="995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4"/>
            <a:ext cx="11206800" cy="4098790"/>
          </a:xfrm>
        </p:spPr>
        <p:txBody>
          <a:bodyPr/>
          <a:lstStyle/>
          <a:p>
            <a:pPr algn="just">
              <a:lnSpc>
                <a:spcPct val="107000"/>
              </a:lnSpc>
              <a:spcAft>
                <a:spcPts val="800"/>
              </a:spcAft>
              <a:defRPr/>
            </a:pPr>
            <a:r>
              <a:rPr lang="en-US" sz="2000"/>
              <a:t>If a module sheet lists several </a:t>
            </a:r>
            <a:r>
              <a:rPr lang="en-US" sz="2000" b="1"/>
              <a:t>alternative forms of examination</a:t>
            </a:r>
            <a:r>
              <a:rPr lang="en-US" sz="2000"/>
              <a:t>, this does not mean that students are allowed to choose</a:t>
            </a:r>
            <a:r>
              <a:rPr lang="de-DE" sz="2000"/>
              <a:t>. </a:t>
            </a:r>
            <a:r>
              <a:rPr lang="en-US" sz="2000"/>
              <a:t>In this case, the examiner determines at the beginning of the lecture period which of these examination forms will be made available in the current semester</a:t>
            </a:r>
            <a:r>
              <a:rPr lang="de-DE" sz="2000"/>
              <a:t>:</a:t>
            </a:r>
            <a:endParaRPr/>
          </a:p>
          <a:p>
            <a:pPr algn="just">
              <a:lnSpc>
                <a:spcPct val="107000"/>
              </a:lnSpc>
              <a:spcAft>
                <a:spcPts val="800"/>
              </a:spcAft>
              <a:defRPr/>
            </a:pPr>
            <a:endParaRPr lang="de-DE" sz="2000"/>
          </a:p>
          <a:p>
            <a:pPr algn="just">
              <a:lnSpc>
                <a:spcPct val="107000"/>
              </a:lnSpc>
              <a:spcAft>
                <a:spcPts val="800"/>
              </a:spcAft>
              <a:defRPr/>
            </a:pPr>
            <a:endParaRPr lang="de-DE"/>
          </a:p>
          <a:p>
            <a:pPr algn="just">
              <a:lnSpc>
                <a:spcPct val="107000"/>
              </a:lnSpc>
              <a:spcAft>
                <a:spcPts val="800"/>
              </a:spcAft>
              <a:defRPr/>
            </a:pPr>
            <a:endParaRPr lang="de-DE"/>
          </a:p>
          <a:p>
            <a:pPr algn="just">
              <a:lnSpc>
                <a:spcPct val="107000"/>
              </a:lnSpc>
              <a:spcAft>
                <a:spcPts val="800"/>
              </a:spcAft>
              <a:defRPr/>
            </a:pPr>
            <a:endParaRPr lang="de-DE"/>
          </a:p>
          <a:p>
            <a:pPr algn="just">
              <a:lnSpc>
                <a:spcPct val="107000"/>
              </a:lnSpc>
              <a:spcAft>
                <a:spcPts val="800"/>
              </a:spcAft>
              <a:defRPr/>
            </a:pPr>
            <a:endParaRPr lang="de-DE"/>
          </a:p>
        </p:txBody>
      </p:sp>
      <p:sp>
        <p:nvSpPr>
          <p:cNvPr id="8" name="Titel 7"/>
          <p:cNvSpPr>
            <a:spLocks noGrp="1"/>
          </p:cNvSpPr>
          <p:nvPr>
            <p:ph type="title"/>
          </p:nvPr>
        </p:nvSpPr>
        <p:spPr bwMode="auto">
          <a:xfrm>
            <a:off x="361426" y="1281101"/>
            <a:ext cx="11206800" cy="695914"/>
          </a:xfrm>
        </p:spPr>
        <p:txBody>
          <a:bodyPr/>
          <a:lstStyle/>
          <a:p>
            <a:pPr>
              <a:defRPr/>
            </a:pPr>
            <a:r>
              <a:rPr lang="de-DE" sz="2400"/>
              <a:t>Examination forms II</a:t>
            </a:r>
            <a:endParaRPr/>
          </a:p>
        </p:txBody>
      </p:sp>
      <p:pic>
        <p:nvPicPr>
          <p:cNvPr id="6" name="Grafik 5"/>
          <p:cNvPicPr>
            <a:picLocks noChangeAspect="1"/>
          </p:cNvPicPr>
          <p:nvPr/>
        </p:nvPicPr>
        <p:blipFill>
          <a:blip r:embed="rId3"/>
          <a:stretch/>
        </p:blipFill>
        <p:spPr bwMode="auto">
          <a:xfrm>
            <a:off x="828068" y="3516896"/>
            <a:ext cx="10398704" cy="170593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5"/>
            <a:ext cx="11206800" cy="4660418"/>
          </a:xfrm>
        </p:spPr>
        <p:txBody>
          <a:bodyPr/>
          <a:lstStyle/>
          <a:p>
            <a:pPr algn="just">
              <a:lnSpc>
                <a:spcPct val="107000"/>
              </a:lnSpc>
              <a:spcAft>
                <a:spcPts val="1200"/>
              </a:spcAft>
              <a:defRPr/>
            </a:pPr>
            <a:r>
              <a:rPr lang="en-US" sz="2400"/>
              <a:t>Students should regularly check whether all their examination results have been entered </a:t>
            </a:r>
            <a:r>
              <a:rPr lang="en-US" sz="2400" b="1"/>
              <a:t>in FlexNow</a:t>
            </a:r>
            <a:r>
              <a:rPr lang="de-DE" sz="2400"/>
              <a:t>.</a:t>
            </a:r>
            <a:endParaRPr/>
          </a:p>
          <a:p>
            <a:pPr marL="285750" indent="-285750" algn="just">
              <a:lnSpc>
                <a:spcPct val="107000"/>
              </a:lnSpc>
              <a:spcAft>
                <a:spcPts val="1200"/>
              </a:spcAft>
              <a:buFont typeface="Wingdings"/>
              <a:buChar char="Ø"/>
              <a:defRPr/>
            </a:pPr>
            <a:r>
              <a:rPr lang="en-US" sz="2000"/>
              <a:t>It is not possible to register for </a:t>
            </a:r>
            <a:r>
              <a:rPr lang="en-US" sz="2000" b="1"/>
              <a:t>subsequent modules </a:t>
            </a:r>
            <a:r>
              <a:rPr lang="en-US" sz="2000"/>
              <a:t>until it has been confirmed by entry that the previous module has been successfully passed</a:t>
            </a:r>
            <a:r>
              <a:rPr lang="de-DE" sz="2000"/>
              <a:t>.</a:t>
            </a:r>
            <a:endParaRPr/>
          </a:p>
          <a:p>
            <a:pPr marL="285750" indent="-285750" algn="just">
              <a:lnSpc>
                <a:spcPct val="107000"/>
              </a:lnSpc>
              <a:spcAft>
                <a:spcPts val="800"/>
              </a:spcAft>
              <a:buFont typeface="Wingdings"/>
              <a:buChar char="Ø"/>
              <a:defRPr/>
            </a:pPr>
            <a:r>
              <a:rPr lang="en-US" sz="2000"/>
              <a:t>It is also important to enter </a:t>
            </a:r>
            <a:r>
              <a:rPr lang="en-US" sz="2000" b="1"/>
              <a:t>failed attempts </a:t>
            </a:r>
            <a:r>
              <a:rPr lang="en-US" sz="2000"/>
              <a:t>(e.g. if no examination performance was submitted despite registration), because as long as a registration is still open, FlexNow prevents registration for a further attempt in this module.</a:t>
            </a:r>
            <a:endParaRPr/>
          </a:p>
          <a:p>
            <a:pPr marL="285750" indent="-285750" algn="just">
              <a:lnSpc>
                <a:spcPct val="107000"/>
              </a:lnSpc>
              <a:spcAft>
                <a:spcPts val="800"/>
              </a:spcAft>
              <a:buFont typeface="Wingdings"/>
              <a:buChar char="Ø"/>
              <a:defRPr/>
            </a:pPr>
            <a:r>
              <a:rPr lang="en-US" sz="2000"/>
              <a:t>If the examination assessment is not entered for a module, students should contact the </a:t>
            </a:r>
            <a:r>
              <a:rPr lang="en-US" sz="2000" b="1"/>
              <a:t>department</a:t>
            </a:r>
            <a:r>
              <a:rPr lang="en-US" sz="2000"/>
              <a:t> that offered the course. The Examination Office is not involved in the registration process and therefore has no examination results available.</a:t>
            </a:r>
            <a:endParaRPr lang="de-DE" sz="2000"/>
          </a:p>
        </p:txBody>
      </p:sp>
      <p:sp>
        <p:nvSpPr>
          <p:cNvPr id="8" name="Titel 7"/>
          <p:cNvSpPr>
            <a:spLocks noGrp="1"/>
          </p:cNvSpPr>
          <p:nvPr>
            <p:ph type="title"/>
          </p:nvPr>
        </p:nvSpPr>
        <p:spPr bwMode="auto">
          <a:xfrm>
            <a:off x="361426" y="1281101"/>
            <a:ext cx="11206800" cy="695914"/>
          </a:xfrm>
        </p:spPr>
        <p:txBody>
          <a:bodyPr/>
          <a:lstStyle/>
          <a:p>
            <a:pPr>
              <a:defRPr/>
            </a:pPr>
            <a:r>
              <a:rPr lang="en-US" sz="2400"/>
              <a:t>Entry of the examination assessments</a:t>
            </a:r>
            <a:endParaRPr lang="de-DE" sz="24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6" y="1977015"/>
            <a:ext cx="7516482" cy="2354915"/>
          </a:xfrm>
          <a:prstGeom prst="rect">
            <a:avLst/>
          </a:prstGeom>
          <a:solidFill>
            <a:srgbClr val="FFFFFF">
              <a:alpha val="70000"/>
            </a:srgbClr>
          </a:solidFill>
        </p:spPr>
        <p:txBody>
          <a:bodyPr/>
          <a:lstStyle/>
          <a:p>
            <a:pPr algn="just">
              <a:lnSpc>
                <a:spcPct val="107000"/>
              </a:lnSpc>
              <a:spcAft>
                <a:spcPts val="1200"/>
              </a:spcAft>
              <a:defRPr/>
            </a:pPr>
            <a:r>
              <a:rPr lang="en-US" sz="2000"/>
              <a:t>On the page</a:t>
            </a:r>
            <a:endParaRPr/>
          </a:p>
          <a:p>
            <a:pPr algn="just">
              <a:lnSpc>
                <a:spcPct val="107000"/>
              </a:lnSpc>
              <a:spcAft>
                <a:spcPts val="1200"/>
              </a:spcAft>
              <a:defRPr/>
            </a:pPr>
            <a:r>
              <a:rPr lang="en-US" sz="2200" b="1" u="sng">
                <a:hlinkClick r:id="rId3" tooltip="http://www.phil.uni-goettingen.de/examination-office-forms"/>
              </a:rPr>
              <a:t>www.phil.uni-goettingen.de/examination-office-forms</a:t>
            </a:r>
            <a:endParaRPr lang="en-US" sz="2200" b="1"/>
          </a:p>
          <a:p>
            <a:pPr algn="just">
              <a:lnSpc>
                <a:spcPct val="107000"/>
              </a:lnSpc>
              <a:spcAft>
                <a:spcPts val="1200"/>
              </a:spcAft>
              <a:defRPr/>
            </a:pPr>
            <a:r>
              <a:rPr lang="en-US" sz="2000"/>
              <a:t>the Examination Office provides all important forms and information in German and English for download.</a:t>
            </a:r>
            <a:endParaRPr lang="de-DE" sz="2000"/>
          </a:p>
        </p:txBody>
      </p:sp>
      <p:sp>
        <p:nvSpPr>
          <p:cNvPr id="8" name="Titel 7"/>
          <p:cNvSpPr>
            <a:spLocks noGrp="1"/>
          </p:cNvSpPr>
          <p:nvPr>
            <p:ph type="title"/>
          </p:nvPr>
        </p:nvSpPr>
        <p:spPr bwMode="auto">
          <a:xfrm>
            <a:off x="361426" y="1281101"/>
            <a:ext cx="7516482" cy="695914"/>
          </a:xfrm>
        </p:spPr>
        <p:txBody>
          <a:bodyPr/>
          <a:lstStyle/>
          <a:p>
            <a:pPr>
              <a:defRPr/>
            </a:pPr>
            <a:r>
              <a:rPr lang="en-US" sz="2400"/>
              <a:t>B.A. and M.A. forms of the Examination Office</a:t>
            </a:r>
            <a:endParaRPr lang="de-DE" sz="2400"/>
          </a:p>
        </p:txBody>
      </p:sp>
      <p:pic>
        <p:nvPicPr>
          <p:cNvPr id="3" name="Grafik 2"/>
          <p:cNvPicPr>
            <a:picLocks noChangeAspect="1"/>
          </p:cNvPicPr>
          <p:nvPr/>
        </p:nvPicPr>
        <p:blipFill>
          <a:blip r:embed="rId4"/>
          <a:stretch/>
        </p:blipFill>
        <p:spPr bwMode="auto">
          <a:xfrm>
            <a:off x="8057214" y="1281101"/>
            <a:ext cx="3803339" cy="52861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accent3"/>
        </a:solidFill>
        <a:effectLst/>
      </p:bgPr>
    </p:bg>
    <p:spTree>
      <p:nvGrpSpPr>
        <p:cNvPr id="1" name=""/>
        <p:cNvGrpSpPr/>
        <p:nvPr/>
      </p:nvGrpSpPr>
      <p:grpSpPr bwMode="auto">
        <a:xfrm>
          <a:off x="0" y="0"/>
          <a:ext cx="0" cy="0"/>
          <a:chOff x="0" y="0"/>
          <a:chExt cx="0" cy="0"/>
        </a:xfrm>
      </p:grpSpPr>
      <p:sp>
        <p:nvSpPr>
          <p:cNvPr id="8" name="Titel 7"/>
          <p:cNvSpPr>
            <a:spLocks noGrp="1"/>
          </p:cNvSpPr>
          <p:nvPr>
            <p:ph type="title"/>
          </p:nvPr>
        </p:nvSpPr>
        <p:spPr bwMode="auto">
          <a:xfrm>
            <a:off x="533400" y="1194471"/>
            <a:ext cx="11125199" cy="741504"/>
          </a:xfrm>
        </p:spPr>
        <p:txBody>
          <a:bodyPr/>
          <a:lstStyle/>
          <a:p>
            <a:pPr>
              <a:lnSpc>
                <a:spcPct val="107000"/>
              </a:lnSpc>
              <a:spcAft>
                <a:spcPts val="800"/>
              </a:spcAft>
              <a:defRPr/>
            </a:pPr>
            <a:r>
              <a:rPr lang="en-US" sz="2400">
                <a:ea typeface="+mn-ea"/>
                <a:cs typeface="+mn-cs"/>
              </a:rPr>
              <a:t>Plagiarism / Attempted deception / AI tools I</a:t>
            </a:r>
            <a:endParaRPr lang="de-DE" sz="2400">
              <a:ea typeface="+mn-ea"/>
              <a:cs typeface="+mn-cs"/>
            </a:endParaRPr>
          </a:p>
        </p:txBody>
      </p:sp>
      <p:sp>
        <p:nvSpPr>
          <p:cNvPr id="9" name="Textplatzhalter 8"/>
          <p:cNvSpPr>
            <a:spLocks noGrp="1"/>
          </p:cNvSpPr>
          <p:nvPr>
            <p:ph type="body" sz="quarter" idx="12"/>
          </p:nvPr>
        </p:nvSpPr>
        <p:spPr bwMode="auto">
          <a:xfrm>
            <a:off x="533400" y="1935973"/>
            <a:ext cx="11126638" cy="3081393"/>
          </a:xfrm>
          <a:prstGeom prst="rect">
            <a:avLst/>
          </a:prstGeom>
          <a:solidFill>
            <a:srgbClr val="FFFFFF">
              <a:alpha val="70000"/>
            </a:srgbClr>
          </a:solidFill>
        </p:spPr>
        <p:txBody>
          <a:bodyPr/>
          <a:lstStyle/>
          <a:p>
            <a:pPr algn="just">
              <a:lnSpc>
                <a:spcPct val="107000"/>
              </a:lnSpc>
              <a:spcAft>
                <a:spcPts val="1200"/>
              </a:spcAft>
              <a:defRPr/>
            </a:pPr>
            <a:r>
              <a:rPr lang="en-US" sz="2400"/>
              <a:t>Plagiarism and other attempts at cheating are reported by the examiners to the </a:t>
            </a:r>
            <a:r>
              <a:rPr lang="en-US" sz="2400" b="1"/>
              <a:t>Examination Office</a:t>
            </a:r>
            <a:r>
              <a:rPr lang="en-US" sz="2400"/>
              <a:t>, where these incidents are recorded centrally and archived in the electronic student file.</a:t>
            </a:r>
            <a:r>
              <a:rPr lang="de-DE" sz="2400"/>
              <a:t> </a:t>
            </a:r>
            <a:endParaRPr/>
          </a:p>
          <a:p>
            <a:pPr marL="342900" indent="-342900" algn="just">
              <a:lnSpc>
                <a:spcPct val="107000"/>
              </a:lnSpc>
              <a:spcAft>
                <a:spcPts val="1200"/>
              </a:spcAft>
              <a:buFont typeface="Wingdings"/>
              <a:buChar char="Ø"/>
              <a:defRPr/>
            </a:pPr>
            <a:r>
              <a:rPr lang="en-US" sz="2000"/>
              <a:t>In serious cases, the Examination Office will submit the case to the </a:t>
            </a:r>
            <a:r>
              <a:rPr lang="en-US" sz="2000" b="1"/>
              <a:t>Examination Board for B.A. and M.A. Degree Programmes of the Faculty of Humanities</a:t>
            </a:r>
            <a:r>
              <a:rPr lang="en-US" sz="2000"/>
              <a:t>, which will then decide whether to impose sanctions. This may result in de-registration from the study program.</a:t>
            </a:r>
            <a:endParaRPr lang="de-DE"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accent3"/>
        </a:solidFill>
        <a:effectLst/>
      </p:bgPr>
    </p:bg>
    <p:spTree>
      <p:nvGrpSpPr>
        <p:cNvPr id="1" name=""/>
        <p:cNvGrpSpPr/>
        <p:nvPr/>
      </p:nvGrpSpPr>
      <p:grpSpPr bwMode="auto">
        <a:xfrm>
          <a:off x="0" y="0"/>
          <a:ext cx="0" cy="0"/>
          <a:chOff x="0" y="0"/>
          <a:chExt cx="0" cy="0"/>
        </a:xfrm>
      </p:grpSpPr>
      <p:sp>
        <p:nvSpPr>
          <p:cNvPr id="8" name="Titel 7"/>
          <p:cNvSpPr>
            <a:spLocks noGrp="1"/>
          </p:cNvSpPr>
          <p:nvPr>
            <p:ph type="title"/>
          </p:nvPr>
        </p:nvSpPr>
        <p:spPr bwMode="auto">
          <a:xfrm>
            <a:off x="533400" y="1194708"/>
            <a:ext cx="11125199" cy="742017"/>
          </a:xfrm>
        </p:spPr>
        <p:txBody>
          <a:bodyPr/>
          <a:lstStyle/>
          <a:p>
            <a:pPr>
              <a:lnSpc>
                <a:spcPct val="107000"/>
              </a:lnSpc>
              <a:spcAft>
                <a:spcPts val="800"/>
              </a:spcAft>
              <a:defRPr/>
            </a:pPr>
            <a:r>
              <a:rPr lang="en-US" sz="2400">
                <a:ea typeface="+mn-ea"/>
                <a:cs typeface="+mn-cs"/>
              </a:rPr>
              <a:t>Plagiarism / Attempted deception / AI tools II</a:t>
            </a:r>
            <a:endParaRPr lang="de-DE" sz="2400">
              <a:ea typeface="+mn-ea"/>
              <a:cs typeface="+mn-cs"/>
            </a:endParaRPr>
          </a:p>
        </p:txBody>
      </p:sp>
      <p:sp>
        <p:nvSpPr>
          <p:cNvPr id="9" name="Textplatzhalter 8"/>
          <p:cNvSpPr>
            <a:spLocks noGrp="1"/>
          </p:cNvSpPr>
          <p:nvPr>
            <p:ph type="body" sz="quarter" idx="12"/>
          </p:nvPr>
        </p:nvSpPr>
        <p:spPr bwMode="auto">
          <a:xfrm>
            <a:off x="533400" y="1935974"/>
            <a:ext cx="11125199" cy="2848768"/>
          </a:xfrm>
          <a:prstGeom prst="rect">
            <a:avLst/>
          </a:prstGeom>
          <a:solidFill>
            <a:srgbClr val="FFFFFF">
              <a:alpha val="70000"/>
            </a:srgbClr>
          </a:solidFill>
        </p:spPr>
        <p:txBody>
          <a:bodyPr/>
          <a:lstStyle/>
          <a:p>
            <a:pPr algn="just">
              <a:lnSpc>
                <a:spcPct val="107000"/>
              </a:lnSpc>
              <a:spcAft>
                <a:spcPts val="1200"/>
              </a:spcAft>
              <a:defRPr/>
            </a:pPr>
            <a:r>
              <a:rPr lang="en-US" sz="2400"/>
              <a:t>Although the use of AI tools is generally permitted, students should be </a:t>
            </a:r>
            <a:r>
              <a:rPr lang="en-US" sz="2400" b="1"/>
              <a:t>transparent</a:t>
            </a:r>
            <a:r>
              <a:rPr lang="en-US" sz="2400"/>
              <a:t> about what they have used ChatGPT &amp; Co. for and to what extent. Not doing so may be considered an </a:t>
            </a:r>
            <a:r>
              <a:rPr lang="en-US" sz="2400" b="1"/>
              <a:t>attempt to cheat</a:t>
            </a:r>
            <a:r>
              <a:rPr lang="en-US" sz="2400"/>
              <a:t>.</a:t>
            </a:r>
            <a:r>
              <a:rPr lang="de-DE" sz="2400"/>
              <a:t> </a:t>
            </a:r>
            <a:endParaRPr/>
          </a:p>
          <a:p>
            <a:pPr marL="342900" indent="-342900" algn="just">
              <a:lnSpc>
                <a:spcPct val="107000"/>
              </a:lnSpc>
              <a:spcAft>
                <a:spcPts val="1200"/>
              </a:spcAft>
              <a:buFont typeface="Wingdings"/>
              <a:buChar char="Ø"/>
              <a:defRPr/>
            </a:pPr>
            <a:r>
              <a:rPr lang="en-US" sz="2000"/>
              <a:t>For more information, see the page</a:t>
            </a:r>
            <a:endParaRPr/>
          </a:p>
          <a:p>
            <a:pPr algn="just">
              <a:lnSpc>
                <a:spcPct val="107000"/>
              </a:lnSpc>
              <a:spcAft>
                <a:spcPts val="1200"/>
              </a:spcAft>
              <a:defRPr/>
            </a:pPr>
            <a:r>
              <a:rPr lang="de-DE" sz="2000"/>
              <a:t>                                    </a:t>
            </a:r>
            <a:r>
              <a:rPr lang="de-DE" sz="2000" b="1" u="sng">
                <a:hlinkClick r:id="rId3" tooltip="https://www.uni-goettingen.de/en/674738.html"/>
              </a:rPr>
              <a:t>https://www.uni-goettingen.de/en/674738.html</a:t>
            </a:r>
            <a:endParaRPr lang="de-DE" sz="2000" b="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4"/>
            <a:ext cx="11354682" cy="3788834"/>
          </a:xfrm>
        </p:spPr>
        <p:txBody>
          <a:bodyPr/>
          <a:lstStyle/>
          <a:p>
            <a:pPr marL="342900" indent="-342900" algn="just">
              <a:lnSpc>
                <a:spcPct val="107000"/>
              </a:lnSpc>
              <a:buFont typeface="Wingdings"/>
              <a:buChar char="Ø"/>
              <a:defRPr/>
            </a:pPr>
            <a:r>
              <a:rPr lang="de-DE" sz="2400"/>
              <a:t>Examination Office: </a:t>
            </a:r>
            <a:endParaRPr/>
          </a:p>
          <a:p>
            <a:pPr>
              <a:lnSpc>
                <a:spcPct val="107000"/>
              </a:lnSpc>
              <a:defRPr/>
            </a:pPr>
            <a:r>
              <a:rPr lang="de-DE" sz="2400" u="sng">
                <a:hlinkClick r:id="rId3" tooltip="http://www.phil.uni-goettingen.de/examination-office-team"/>
              </a:rPr>
              <a:t>http://www.phil.uni-goettingen.de/examination-office-team</a:t>
            </a:r>
            <a:endParaRPr lang="de-DE" sz="2400"/>
          </a:p>
          <a:p>
            <a:pPr algn="just">
              <a:lnSpc>
                <a:spcPct val="107000"/>
              </a:lnSpc>
              <a:defRPr/>
            </a:pPr>
            <a:endParaRPr lang="de-DE" sz="2400"/>
          </a:p>
          <a:p>
            <a:pPr algn="just">
              <a:lnSpc>
                <a:spcPct val="107000"/>
              </a:lnSpc>
              <a:defRPr/>
            </a:pPr>
            <a:endParaRPr lang="de-DE" sz="2000"/>
          </a:p>
          <a:p>
            <a:pPr marL="342900" indent="-342900" algn="just">
              <a:lnSpc>
                <a:spcPct val="107000"/>
              </a:lnSpc>
              <a:buFont typeface="Wingdings"/>
              <a:buChar char="Ø"/>
              <a:defRPr/>
            </a:pPr>
            <a:r>
              <a:rPr lang="en-US" sz="2400"/>
              <a:t>Applications, forms and information (B.A./M.A.)</a:t>
            </a:r>
            <a:endParaRPr/>
          </a:p>
          <a:p>
            <a:pPr algn="just">
              <a:lnSpc>
                <a:spcPct val="107000"/>
              </a:lnSpc>
              <a:defRPr/>
            </a:pPr>
            <a:r>
              <a:rPr lang="de-DE" sz="2400" u="sng">
                <a:hlinkClick r:id="rId4" tooltip="http://www.phil.uni-goettingen.de/pruefungsamt-formulare"/>
              </a:rPr>
              <a:t>http://www.phil.uni-goettingen.de/examination-office-forms</a:t>
            </a:r>
            <a:endParaRPr lang="de-DE" sz="2400"/>
          </a:p>
          <a:p>
            <a:pPr algn="just">
              <a:lnSpc>
                <a:spcPct val="107000"/>
              </a:lnSpc>
              <a:defRPr/>
            </a:pPr>
            <a:r>
              <a:rPr lang="de-DE" sz="2400"/>
              <a:t>  </a:t>
            </a:r>
            <a:endParaRPr/>
          </a:p>
        </p:txBody>
      </p:sp>
      <p:sp>
        <p:nvSpPr>
          <p:cNvPr id="8" name="Titel 7"/>
          <p:cNvSpPr>
            <a:spLocks noGrp="1"/>
          </p:cNvSpPr>
          <p:nvPr>
            <p:ph type="title"/>
          </p:nvPr>
        </p:nvSpPr>
        <p:spPr bwMode="auto">
          <a:xfrm>
            <a:off x="361426" y="1281101"/>
            <a:ext cx="11354324" cy="695914"/>
          </a:xfrm>
        </p:spPr>
        <p:txBody>
          <a:bodyPr/>
          <a:lstStyle/>
          <a:p>
            <a:pPr>
              <a:defRPr/>
            </a:pPr>
            <a:r>
              <a:rPr lang="de-DE" sz="2400"/>
              <a:t>Links I</a:t>
            </a:r>
            <a:endParaRPr/>
          </a:p>
        </p:txBody>
      </p:sp>
      <p:sp>
        <p:nvSpPr>
          <p:cNvPr id="2" name="Textfeld 1"/>
          <p:cNvSpPr txBox="1"/>
          <p:nvPr/>
        </p:nvSpPr>
        <p:spPr bwMode="auto">
          <a:xfrm>
            <a:off x="8610598" y="4774915"/>
            <a:ext cx="2641601" cy="461665"/>
          </a:xfrm>
          <a:prstGeom prst="rect">
            <a:avLst/>
          </a:prstGeom>
          <a:noFill/>
        </p:spPr>
        <p:txBody>
          <a:bodyPr wrap="square" rtlCol="0">
            <a:spAutoFit/>
          </a:bodyPr>
          <a:lstStyle/>
          <a:p>
            <a:pPr algn="ctr">
              <a:defRPr/>
            </a:pPr>
            <a:r>
              <a:rPr lang="de-DE" sz="2400"/>
              <a:t>Examination Office</a:t>
            </a:r>
            <a:endParaRPr lang="de-DE"/>
          </a:p>
        </p:txBody>
      </p:sp>
      <p:pic>
        <p:nvPicPr>
          <p:cNvPr id="4" name="Grafik 3"/>
          <p:cNvPicPr>
            <a:picLocks noChangeAspect="1"/>
          </p:cNvPicPr>
          <p:nvPr/>
        </p:nvPicPr>
        <p:blipFill>
          <a:blip r:embed="rId5"/>
          <a:stretch/>
        </p:blipFill>
        <p:spPr bwMode="auto">
          <a:xfrm>
            <a:off x="8680694" y="2200344"/>
            <a:ext cx="2571505" cy="2574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6" y="1984831"/>
            <a:ext cx="11373374" cy="4719986"/>
          </a:xfrm>
        </p:spPr>
        <p:txBody>
          <a:bodyPr/>
          <a:lstStyle/>
          <a:p>
            <a:pPr marL="285750" indent="-285750" algn="just">
              <a:lnSpc>
                <a:spcPct val="107000"/>
              </a:lnSpc>
              <a:buFont typeface="Wingdings"/>
              <a:buChar char="Ø"/>
              <a:defRPr/>
            </a:pPr>
            <a:r>
              <a:rPr lang="de-DE" sz="2200"/>
              <a:t>Examination regulations</a:t>
            </a:r>
            <a:endParaRPr/>
          </a:p>
          <a:p>
            <a:pPr algn="just">
              <a:lnSpc>
                <a:spcPct val="107000"/>
              </a:lnSpc>
              <a:defRPr/>
            </a:pPr>
            <a:r>
              <a:rPr lang="en-US"/>
              <a:t>The general examination regulations as well as the examination and study regulations of the subjects, including the subject-specific provisions, can be accessed via the centrally managed </a:t>
            </a:r>
            <a:r>
              <a:rPr lang="en-US" b="1"/>
              <a:t>A-Z list </a:t>
            </a:r>
            <a:r>
              <a:rPr lang="en-US"/>
              <a:t>of study programs</a:t>
            </a:r>
            <a:r>
              <a:rPr lang="de-DE"/>
              <a:t>: </a:t>
            </a:r>
            <a:endParaRPr/>
          </a:p>
          <a:p>
            <a:pPr algn="just">
              <a:lnSpc>
                <a:spcPct val="107000"/>
              </a:lnSpc>
              <a:spcBef>
                <a:spcPts val="0"/>
              </a:spcBef>
              <a:spcAft>
                <a:spcPts val="800"/>
              </a:spcAft>
              <a:defRPr/>
            </a:pPr>
            <a:r>
              <a:rPr lang="de-DE" u="sng">
                <a:hlinkClick r:id="rId3" tooltip="https://www.uni-goettingen.de/en/3811.html"/>
              </a:rPr>
              <a:t>https://www.uni-goettingen.de/en/3811.html</a:t>
            </a:r>
            <a:r>
              <a:rPr lang="de-DE"/>
              <a:t>. </a:t>
            </a:r>
            <a:endParaRPr/>
          </a:p>
          <a:p>
            <a:pPr algn="just">
              <a:lnSpc>
                <a:spcPct val="107000"/>
              </a:lnSpc>
              <a:spcBef>
                <a:spcPts val="0"/>
              </a:spcBef>
              <a:defRPr/>
            </a:pPr>
            <a:r>
              <a:rPr lang="en-US"/>
              <a:t>The Examination Office has provided direct links to the regulations on its team page under the staff members' subject responsibilities</a:t>
            </a:r>
            <a:r>
              <a:rPr lang="de-DE"/>
              <a:t>: </a:t>
            </a:r>
            <a:endParaRPr/>
          </a:p>
          <a:p>
            <a:pPr algn="just">
              <a:lnSpc>
                <a:spcPct val="107000"/>
              </a:lnSpc>
              <a:spcBef>
                <a:spcPts val="0"/>
              </a:spcBef>
              <a:spcAft>
                <a:spcPts val="800"/>
              </a:spcAft>
              <a:defRPr/>
            </a:pPr>
            <a:r>
              <a:rPr lang="de-DE" u="sng">
                <a:hlinkClick r:id="rId4" tooltip="http://www.phil.uni-goettingen.de/examination-office-team"/>
              </a:rPr>
              <a:t>http://www.phil.uni-goettingen.de/examination-office-team</a:t>
            </a:r>
            <a:r>
              <a:rPr lang="de-DE"/>
              <a:t>.</a:t>
            </a:r>
            <a:endParaRPr/>
          </a:p>
          <a:p>
            <a:pPr marL="285750" indent="-285750" algn="just">
              <a:lnSpc>
                <a:spcPct val="107000"/>
              </a:lnSpc>
              <a:buFont typeface="Wingdings"/>
              <a:buChar char="Ø"/>
              <a:defRPr/>
            </a:pPr>
            <a:r>
              <a:rPr lang="de-DE" sz="2200"/>
              <a:t>Examination dates</a:t>
            </a:r>
            <a:endParaRPr/>
          </a:p>
          <a:p>
            <a:pPr algn="just">
              <a:lnSpc>
                <a:spcPct val="107000"/>
              </a:lnSpc>
              <a:defRPr/>
            </a:pPr>
            <a:r>
              <a:rPr lang="en-US"/>
              <a:t>You can find out which examination dates have already been made available via the </a:t>
            </a:r>
            <a:r>
              <a:rPr lang="en-US" b="1"/>
              <a:t>FlexStat statistics portal</a:t>
            </a:r>
            <a:r>
              <a:rPr lang="en-US"/>
              <a:t> at </a:t>
            </a:r>
            <a:r>
              <a:rPr lang="de-DE" u="sng">
                <a:hlinkClick r:id="rId5" tooltip="https://pruefungsverwaltung.uni-goettingen.de/statistikportal"/>
              </a:rPr>
              <a:t>https://pruefungsverwaltung.uni-goettingen.de/statistikportal</a:t>
            </a:r>
            <a:r>
              <a:rPr lang="de-DE"/>
              <a:t> </a:t>
            </a:r>
            <a:endParaRPr/>
          </a:p>
          <a:p>
            <a:pPr algn="just">
              <a:lnSpc>
                <a:spcPct val="107000"/>
              </a:lnSpc>
              <a:spcBef>
                <a:spcPts val="0"/>
              </a:spcBef>
              <a:spcAft>
                <a:spcPts val="800"/>
              </a:spcAft>
              <a:defRPr/>
            </a:pPr>
            <a:r>
              <a:rPr lang="de-DE"/>
              <a:t>(Query „Prüfungen“ [Examinations]     „An-/Abmeldefristen“ [Registration/deregistration deadlines]). </a:t>
            </a:r>
            <a:r>
              <a:rPr lang="en-US"/>
              <a:t>A login is not required for this</a:t>
            </a:r>
            <a:r>
              <a:rPr lang="de-DE"/>
              <a:t>.</a:t>
            </a:r>
            <a:endParaRPr/>
          </a:p>
        </p:txBody>
      </p:sp>
      <p:sp>
        <p:nvSpPr>
          <p:cNvPr id="8" name="Titel 7"/>
          <p:cNvSpPr>
            <a:spLocks noGrp="1"/>
          </p:cNvSpPr>
          <p:nvPr>
            <p:ph type="title"/>
          </p:nvPr>
        </p:nvSpPr>
        <p:spPr bwMode="auto">
          <a:xfrm>
            <a:off x="361426" y="1281101"/>
            <a:ext cx="11373374" cy="695914"/>
          </a:xfrm>
        </p:spPr>
        <p:txBody>
          <a:bodyPr/>
          <a:lstStyle/>
          <a:p>
            <a:pPr>
              <a:defRPr/>
            </a:pPr>
            <a:r>
              <a:rPr lang="de-DE" sz="2400"/>
              <a:t>Links II</a:t>
            </a:r>
            <a:endParaRPr/>
          </a:p>
        </p:txBody>
      </p:sp>
      <p:sp>
        <p:nvSpPr>
          <p:cNvPr id="2" name="Pfeil: nach rechts 1"/>
          <p:cNvSpPr/>
          <p:nvPr/>
        </p:nvSpPr>
        <p:spPr bwMode="auto">
          <a:xfrm>
            <a:off x="4266927" y="5911220"/>
            <a:ext cx="233283" cy="151465"/>
          </a:xfrm>
          <a:prstGeom prst="rightArrow">
            <a:avLst>
              <a:gd name="adj1" fmla="val 50000"/>
              <a:gd name="adj2" fmla="val 50000"/>
            </a:avLst>
          </a:prstGeom>
          <a:solidFill>
            <a:schemeClr val="tx1">
              <a:lumMod val="50000"/>
              <a:lumOff val="5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bwMode="auto">
        <a:xfrm>
          <a:off x="0" y="0"/>
          <a:ext cx="0" cy="0"/>
          <a:chOff x="0" y="0"/>
          <a:chExt cx="0" cy="0"/>
        </a:xfrm>
      </p:grpSpPr>
      <p:sp>
        <p:nvSpPr>
          <p:cNvPr id="3" name="Titel 2"/>
          <p:cNvSpPr>
            <a:spLocks noGrp="1"/>
          </p:cNvSpPr>
          <p:nvPr>
            <p:ph type="title"/>
          </p:nvPr>
        </p:nvSpPr>
        <p:spPr bwMode="auto">
          <a:xfrm>
            <a:off x="200661" y="3335817"/>
            <a:ext cx="5704840" cy="1028313"/>
          </a:xfrm>
        </p:spPr>
        <p:txBody>
          <a:bodyPr/>
          <a:lstStyle/>
          <a:p>
            <a:pPr>
              <a:defRPr/>
            </a:pPr>
            <a:r>
              <a:rPr lang="en-US"/>
              <a:t>Inclusive studies and compensation for disadvantages</a:t>
            </a:r>
            <a:endParaRPr lang="de-DE"/>
          </a:p>
        </p:txBody>
      </p:sp>
      <p:pic>
        <p:nvPicPr>
          <p:cNvPr id="7" name="Bildplatzhalter 6"/>
          <p:cNvPicPr>
            <a:picLocks noGrp="1" noChangeAspect="1"/>
          </p:cNvPicPr>
          <p:nvPr>
            <p:ph type="pic" sz="quarter" idx="11"/>
          </p:nvPr>
        </p:nvPicPr>
        <p:blipFill>
          <a:blip r:embed="rId3"/>
          <a:srcRect l="24918" r="24918"/>
          <a:stretch/>
        </p:blipFill>
        <p:spPr bwMode="auto"/>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19125" y="1853503"/>
            <a:ext cx="10115549" cy="806714"/>
          </a:xfrm>
        </p:spPr>
        <p:txBody>
          <a:bodyPr/>
          <a:lstStyle/>
          <a:p>
            <a:pPr>
              <a:defRPr/>
            </a:pPr>
            <a:r>
              <a:rPr lang="de-DE" sz="3200"/>
              <a:t>Inclusive Studies ?!</a:t>
            </a:r>
            <a:endParaRPr/>
          </a:p>
        </p:txBody>
      </p:sp>
      <p:sp>
        <p:nvSpPr>
          <p:cNvPr id="3" name="Textplatzhalter 2"/>
          <p:cNvSpPr>
            <a:spLocks noGrp="1"/>
          </p:cNvSpPr>
          <p:nvPr>
            <p:ph type="body" sz="quarter" idx="12"/>
          </p:nvPr>
        </p:nvSpPr>
        <p:spPr bwMode="auto">
          <a:xfrm>
            <a:off x="619123" y="2660215"/>
            <a:ext cx="10116270" cy="2425464"/>
          </a:xfrm>
        </p:spPr>
        <p:txBody>
          <a:bodyPr/>
          <a:lstStyle/>
          <a:p>
            <a:pPr>
              <a:defRPr/>
            </a:pPr>
            <a:r>
              <a:rPr lang="en-US" sz="2400"/>
              <a:t>Do you need to organise your studies flexibly due to a disability or chronic illness or because you are caring for children or relatives?</a:t>
            </a:r>
            <a:br>
              <a:rPr lang="de-DE" sz="2400"/>
            </a:br>
            <a:br>
              <a:rPr lang="de-DE" sz="2400"/>
            </a:br>
            <a:r>
              <a:rPr lang="en-US" sz="2400"/>
              <a:t>Information and contact points within the faculty and university can be found on the following website </a:t>
            </a:r>
            <a:r>
              <a:rPr lang="de-DE" sz="2400"/>
              <a:t>: </a:t>
            </a:r>
            <a:r>
              <a:rPr lang="de-DE" sz="2400" u="sng">
                <a:hlinkClick r:id="rId3" tooltip="https://uni-goettingen.de/en/488207.html"/>
              </a:rPr>
              <a:t>https://uni-goettingen.de/en/488207.html</a:t>
            </a:r>
            <a:r>
              <a:rPr lang="de-DE" sz="2400"/>
              <a:t>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1"/>
          </p:nvPr>
        </p:nvPicPr>
        <p:blipFill>
          <a:blip r:embed="rId3"/>
          <a:srcRect l="24891" r="24890"/>
          <a:stretch/>
        </p:blipFill>
        <p:spPr bwMode="auto"/>
      </p:pic>
      <p:sp>
        <p:nvSpPr>
          <p:cNvPr id="3" name="Titel 2"/>
          <p:cNvSpPr>
            <a:spLocks noGrp="1"/>
          </p:cNvSpPr>
          <p:nvPr>
            <p:ph type="title"/>
          </p:nvPr>
        </p:nvSpPr>
        <p:spPr bwMode="auto">
          <a:xfrm>
            <a:off x="6229349" y="2363688"/>
            <a:ext cx="5734575" cy="641412"/>
          </a:xfrm>
        </p:spPr>
        <p:txBody>
          <a:bodyPr/>
          <a:lstStyle/>
          <a:p>
            <a:pPr>
              <a:defRPr/>
            </a:pPr>
            <a:r>
              <a:rPr lang="de-DE"/>
              <a:t>Content</a:t>
            </a:r>
            <a:endParaRPr/>
          </a:p>
        </p:txBody>
      </p:sp>
      <p:sp>
        <p:nvSpPr>
          <p:cNvPr id="4" name="Textplatzhalter 3"/>
          <p:cNvSpPr>
            <a:spLocks noGrp="1"/>
          </p:cNvSpPr>
          <p:nvPr>
            <p:ph type="body" sz="quarter" idx="12"/>
          </p:nvPr>
        </p:nvSpPr>
        <p:spPr bwMode="auto">
          <a:xfrm>
            <a:off x="6229349" y="3005100"/>
            <a:ext cx="5734574" cy="2463150"/>
          </a:xfrm>
        </p:spPr>
        <p:txBody>
          <a:bodyPr/>
          <a:lstStyle/>
          <a:p>
            <a:pPr marL="342900" indent="-342900">
              <a:buAutoNum type="arabicPeriod"/>
              <a:defRPr/>
            </a:pPr>
            <a:r>
              <a:rPr lang="en-US"/>
              <a:t>Information from the Examinations Office on examinations</a:t>
            </a:r>
            <a:endParaRPr/>
          </a:p>
          <a:p>
            <a:pPr marL="342900" indent="-342900">
              <a:buAutoNum type="arabicPeriod"/>
              <a:defRPr/>
            </a:pPr>
            <a:r>
              <a:rPr lang="de-DE"/>
              <a:t>Information on compensation for disadvantages</a:t>
            </a:r>
          </a:p>
          <a:p>
            <a:pPr marL="342900" indent="-342900">
              <a:buFont typeface="Arial"/>
              <a:buAutoNum type="arabicPeriod"/>
              <a:defRPr/>
            </a:pPr>
            <a:r>
              <a:rPr lang="de-DE"/>
              <a:t>Schreiblabor and InDiGu-PLUS</a:t>
            </a:r>
            <a:endParaRPr/>
          </a:p>
          <a:p>
            <a:pPr marL="342900" indent="-342900">
              <a:buAutoNum type="arabicPeriod"/>
              <a:defRPr/>
            </a:pPr>
            <a:r>
              <a:rPr lang="de-DE"/>
              <a:t>Contact points for questions</a:t>
            </a:r>
            <a:endParaRPr/>
          </a:p>
          <a:p>
            <a:pPr marL="342900" indent="-342900">
              <a:buAutoNum type="arabicPeriod"/>
              <a:defRPr/>
            </a:pPr>
            <a:r>
              <a:rPr lang="de-DE"/>
              <a:t>Contact lecturer</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8649" y="1270728"/>
            <a:ext cx="10934702" cy="751314"/>
          </a:xfrm>
        </p:spPr>
        <p:txBody>
          <a:bodyPr/>
          <a:lstStyle/>
          <a:p>
            <a:pPr>
              <a:defRPr/>
            </a:pPr>
            <a:r>
              <a:rPr lang="de-DE" sz="2800"/>
              <a:t>Compensation for disadvantages I</a:t>
            </a:r>
            <a:endParaRPr lang="de-DE" sz="3200"/>
          </a:p>
        </p:txBody>
      </p:sp>
      <p:sp>
        <p:nvSpPr>
          <p:cNvPr id="3" name="Textplatzhalter 2"/>
          <p:cNvSpPr>
            <a:spLocks noGrp="1"/>
          </p:cNvSpPr>
          <p:nvPr>
            <p:ph type="body" sz="quarter" idx="12"/>
          </p:nvPr>
        </p:nvSpPr>
        <p:spPr bwMode="auto">
          <a:xfrm>
            <a:off x="628649" y="2022043"/>
            <a:ext cx="10934702" cy="4609378"/>
          </a:xfrm>
        </p:spPr>
        <p:txBody>
          <a:bodyPr/>
          <a:lstStyle/>
          <a:p>
            <a:pPr>
              <a:lnSpc>
                <a:spcPct val="100000"/>
              </a:lnSpc>
              <a:defRPr/>
            </a:pPr>
            <a:r>
              <a:rPr lang="en-US" sz="2000"/>
              <a:t>Compensation for disadvantages is intended to compensate for existing barriers, i.e. disadvantageous (examination) conditions in the degree programme, on an </a:t>
            </a:r>
            <a:r>
              <a:rPr lang="en-US" sz="2000" b="1"/>
              <a:t>individual</a:t>
            </a:r>
            <a:r>
              <a:rPr lang="en-US" sz="2000"/>
              <a:t> and </a:t>
            </a:r>
            <a:r>
              <a:rPr lang="en-US" sz="2000" b="1"/>
              <a:t>situation-specific</a:t>
            </a:r>
            <a:r>
              <a:rPr lang="en-US" sz="2000"/>
              <a:t> basis</a:t>
            </a:r>
            <a:r>
              <a:rPr lang="de-DE" sz="2000"/>
              <a:t>. </a:t>
            </a:r>
            <a:r>
              <a:rPr lang="en-US" sz="2000"/>
              <a:t>If you can prove that you have a </a:t>
            </a:r>
            <a:r>
              <a:rPr lang="en-US" sz="2000" b="1"/>
              <a:t>disability</a:t>
            </a:r>
            <a:r>
              <a:rPr lang="en-US" sz="2000"/>
              <a:t> or </a:t>
            </a:r>
            <a:r>
              <a:rPr lang="en-US" sz="2000" b="1"/>
              <a:t>chronic illness </a:t>
            </a:r>
            <a:r>
              <a:rPr lang="en-US" sz="2000"/>
              <a:t>or are </a:t>
            </a:r>
            <a:r>
              <a:rPr lang="en-US" sz="2000" b="1"/>
              <a:t>responsible for raising or caring for a child</a:t>
            </a:r>
            <a:r>
              <a:rPr lang="en-US" sz="2000"/>
              <a:t>, you are legally entitled to compensation for disadvantages during your studies</a:t>
            </a:r>
            <a:r>
              <a:rPr lang="de-DE" sz="2000"/>
              <a:t>. </a:t>
            </a:r>
            <a:endParaRPr/>
          </a:p>
          <a:p>
            <a:pPr>
              <a:lnSpc>
                <a:spcPct val="100000"/>
              </a:lnSpc>
              <a:defRPr/>
            </a:pPr>
            <a:endParaRPr lang="de-DE" sz="2000"/>
          </a:p>
          <a:p>
            <a:pPr>
              <a:lnSpc>
                <a:spcPct val="100000"/>
              </a:lnSpc>
              <a:defRPr/>
            </a:pPr>
            <a:r>
              <a:rPr lang="en-US" sz="2000"/>
              <a:t>For example, you can apply for the following measures </a:t>
            </a:r>
            <a:r>
              <a:rPr lang="de-DE" sz="2000"/>
              <a:t>:</a:t>
            </a:r>
            <a:endParaRPr/>
          </a:p>
          <a:p>
            <a:pPr marL="342900" indent="-342900">
              <a:lnSpc>
                <a:spcPct val="100000"/>
              </a:lnSpc>
              <a:buFont typeface="Arial"/>
              <a:buChar char="•"/>
              <a:defRPr/>
            </a:pPr>
            <a:r>
              <a:rPr lang="en-US" sz="2000"/>
              <a:t>Extension of the processing time for examinations</a:t>
            </a:r>
            <a:endParaRPr/>
          </a:p>
          <a:p>
            <a:pPr marL="342900" indent="-342900">
              <a:lnSpc>
                <a:spcPct val="100000"/>
              </a:lnSpc>
              <a:buFont typeface="Arial"/>
              <a:buChar char="•"/>
              <a:defRPr/>
            </a:pPr>
            <a:r>
              <a:rPr lang="en-US" sz="2000"/>
              <a:t>Allowing personnel or technical support</a:t>
            </a:r>
            <a:endParaRPr/>
          </a:p>
          <a:p>
            <a:pPr marL="342900" indent="-342900">
              <a:lnSpc>
                <a:spcPct val="100000"/>
              </a:lnSpc>
              <a:buFont typeface="Arial"/>
              <a:buChar char="•"/>
              <a:defRPr/>
            </a:pPr>
            <a:r>
              <a:rPr lang="en-US" sz="2000"/>
              <a:t>Replacing one exam with another of the same level (e.g. oral instead of written)</a:t>
            </a:r>
            <a:endParaRPr/>
          </a:p>
          <a:p>
            <a:pPr marL="342900" indent="-342900">
              <a:lnSpc>
                <a:spcPct val="100000"/>
              </a:lnSpc>
              <a:buFont typeface="Arial"/>
              <a:buChar char="•"/>
              <a:defRPr/>
            </a:pPr>
            <a:r>
              <a:rPr lang="en-US" sz="2000"/>
              <a:t>Replacement of compulsory attendance with other services</a:t>
            </a:r>
            <a:endParaRPr lang="de-DE"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8649" y="1556479"/>
            <a:ext cx="10934702" cy="751314"/>
          </a:xfrm>
        </p:spPr>
        <p:txBody>
          <a:bodyPr/>
          <a:lstStyle/>
          <a:p>
            <a:pPr>
              <a:defRPr/>
            </a:pPr>
            <a:r>
              <a:rPr lang="de-DE" sz="2800"/>
              <a:t>Compensation for disadvantages II</a:t>
            </a:r>
            <a:endParaRPr lang="de-DE" sz="3200"/>
          </a:p>
        </p:txBody>
      </p:sp>
      <p:sp>
        <p:nvSpPr>
          <p:cNvPr id="3" name="Textplatzhalter 2"/>
          <p:cNvSpPr>
            <a:spLocks noGrp="1"/>
          </p:cNvSpPr>
          <p:nvPr>
            <p:ph type="body" sz="quarter" idx="12"/>
          </p:nvPr>
        </p:nvSpPr>
        <p:spPr bwMode="auto">
          <a:xfrm>
            <a:off x="628648" y="2307792"/>
            <a:ext cx="10935781" cy="2583959"/>
          </a:xfrm>
        </p:spPr>
        <p:txBody>
          <a:bodyPr/>
          <a:lstStyle/>
          <a:p>
            <a:pPr>
              <a:lnSpc>
                <a:spcPct val="100000"/>
              </a:lnSpc>
              <a:defRPr/>
            </a:pPr>
            <a:br>
              <a:rPr lang="de-DE" sz="2000"/>
            </a:br>
            <a:r>
              <a:rPr lang="en-US" sz="2000"/>
              <a:t>Please submit an </a:t>
            </a:r>
            <a:r>
              <a:rPr lang="en-US" sz="2000" b="1"/>
              <a:t>application for compensation for disadvantages as early as possible </a:t>
            </a:r>
            <a:r>
              <a:rPr lang="en-US" sz="2000"/>
              <a:t>(!), i.e. before the start of coursework or examinations or at the beginning of the semester if you are applying for compensation for disadvantages due to compulsory attendance.</a:t>
            </a:r>
            <a:br>
              <a:rPr lang="de-DE" sz="2000"/>
            </a:br>
            <a:br>
              <a:rPr lang="de-DE" sz="2000"/>
            </a:br>
            <a:r>
              <a:rPr lang="en-US" sz="2000"/>
              <a:t>Further information on contacts and a handout on the application process can be found on the following website</a:t>
            </a:r>
            <a:r>
              <a:rPr lang="de-DE" sz="2000"/>
              <a:t>: </a:t>
            </a:r>
            <a:r>
              <a:rPr lang="de-DE" sz="2000" u="sng">
                <a:hlinkClick r:id="rId3" tooltip="https://uni-goettingen.de/en/488207.html"/>
              </a:rPr>
              <a:t>https://uni-goettingen.de/en/488207.html</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a:xfrm>
            <a:off x="361426" y="2630185"/>
            <a:ext cx="6912677" cy="3203865"/>
          </a:xfrm>
        </p:spPr>
        <p:txBody>
          <a:bodyPr/>
          <a:lstStyle/>
          <a:p>
            <a:pPr>
              <a:defRPr/>
            </a:pPr>
            <a:r>
              <a:rPr lang="en-US"/>
              <a:t>Whether you are writing a report or a master's thesis, you cannot study without writing. We are here to help you with all your writing needs. We support all students at the University of Göttingen in working on their current writing projects and in developing their academic and professional writing skills. Of course, the critical use of (especially text-generating) AI also plays a role here. </a:t>
            </a:r>
            <a:endParaRPr/>
          </a:p>
          <a:p>
            <a:pPr>
              <a:defRPr/>
            </a:pPr>
            <a:r>
              <a:rPr lang="en-US"/>
              <a:t>We offer </a:t>
            </a:r>
            <a:r>
              <a:rPr lang="en-US" b="1"/>
              <a:t>individual writing consultations</a:t>
            </a:r>
            <a:r>
              <a:rPr lang="en-US"/>
              <a:t>, </a:t>
            </a:r>
            <a:r>
              <a:rPr lang="en-US" b="1"/>
              <a:t>workshops</a:t>
            </a:r>
            <a:r>
              <a:rPr lang="en-US"/>
              <a:t> and </a:t>
            </a:r>
            <a:r>
              <a:rPr lang="en-US" b="1"/>
              <a:t>various certificates</a:t>
            </a:r>
            <a:r>
              <a:rPr lang="en-US"/>
              <a:t>. </a:t>
            </a:r>
            <a:endParaRPr/>
          </a:p>
          <a:p>
            <a:pPr>
              <a:defRPr/>
            </a:pPr>
            <a:r>
              <a:rPr lang="en-US"/>
              <a:t>Please visit the website for more information </a:t>
            </a:r>
            <a:r>
              <a:rPr lang="de-DE"/>
              <a:t>: </a:t>
            </a:r>
            <a:r>
              <a:rPr lang="de-DE" u="sng">
                <a:hlinkClick r:id="rId3" tooltip="https://uni-goettingen.de/en/536462.html"/>
              </a:rPr>
              <a:t>https://uni-goettingen.de/en/536462.html</a:t>
            </a:r>
            <a:r>
              <a:rPr lang="de-DE"/>
              <a:t> </a:t>
            </a:r>
            <a:endParaRPr lang="en-US"/>
          </a:p>
        </p:txBody>
      </p:sp>
      <p:sp>
        <p:nvSpPr>
          <p:cNvPr id="3" name="Titel 2"/>
          <p:cNvSpPr>
            <a:spLocks noGrp="1"/>
          </p:cNvSpPr>
          <p:nvPr>
            <p:ph type="title"/>
          </p:nvPr>
        </p:nvSpPr>
        <p:spPr bwMode="auto">
          <a:xfrm>
            <a:off x="361427" y="1045601"/>
            <a:ext cx="6912676" cy="1249912"/>
          </a:xfrm>
        </p:spPr>
        <p:txBody>
          <a:bodyPr/>
          <a:lstStyle/>
          <a:p>
            <a:pPr>
              <a:defRPr/>
            </a:pPr>
            <a:r>
              <a:rPr lang="de-DE" sz="3200" b="1"/>
              <a:t>Internationales Schreiblabor (</a:t>
            </a:r>
            <a:r>
              <a:rPr lang="de-DE" sz="2800" b="1"/>
              <a:t>International Writing Lab)</a:t>
            </a:r>
            <a:endParaRPr lang="de-DE" sz="3200" b="1"/>
          </a:p>
        </p:txBody>
      </p:sp>
      <p:pic>
        <p:nvPicPr>
          <p:cNvPr id="6" name="Bildplatzhalter 5"/>
          <p:cNvPicPr>
            <a:picLocks noGrp="1" noChangeAspect="1"/>
          </p:cNvPicPr>
          <p:nvPr>
            <p:ph type="pic" sz="quarter" idx="14"/>
          </p:nvPr>
        </p:nvPicPr>
        <p:blipFill>
          <a:blip r:embed="rId4"/>
          <a:srcRect l="2679" r="2679"/>
          <a:stretch/>
        </p:blipFill>
        <p:spPr bwMode="auto">
          <a:xfrm>
            <a:off x="8315183" y="1573657"/>
            <a:ext cx="3515390" cy="392747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a:xfrm>
            <a:off x="361424" y="2058071"/>
            <a:ext cx="7478116" cy="4332495"/>
          </a:xfrm>
        </p:spPr>
        <p:txBody>
          <a:bodyPr/>
          <a:lstStyle/>
          <a:p>
            <a:pPr>
              <a:defRPr/>
            </a:pPr>
            <a:r>
              <a:rPr lang="en-US" sz="2400" b="1"/>
              <a:t>"Future Skills: Academic Success and Career Start" – </a:t>
            </a:r>
            <a:endParaRPr/>
          </a:p>
          <a:p>
            <a:pPr>
              <a:defRPr/>
            </a:pPr>
            <a:r>
              <a:rPr lang="en-US" sz="2000"/>
              <a:t>with this motto the InDiGU-PLUS programme supports international students on their way from the first orientation at the University of Göttingen to a successful integration into the German labour market. </a:t>
            </a:r>
            <a:endParaRPr/>
          </a:p>
          <a:p>
            <a:pPr>
              <a:defRPr/>
            </a:pPr>
            <a:r>
              <a:rPr lang="en-US" sz="2000"/>
              <a:t>Our aim is to provide you with a wide range of support throughout your studies so that you not only complete your degree successfully, but also feel fully prepared to start your career immediately after graduation.</a:t>
            </a:r>
            <a:endParaRPr/>
          </a:p>
          <a:p>
            <a:pPr>
              <a:defRPr/>
            </a:pPr>
            <a:r>
              <a:rPr lang="en-US" sz="2000"/>
              <a:t>More at </a:t>
            </a:r>
            <a:r>
              <a:rPr lang="de-DE" u="sng">
                <a:hlinkClick r:id="rId3" tooltip="https://uni-goettingen.de/en/108275.html"/>
              </a:rPr>
              <a:t>https://uni-goettingen.de/en/108275.html</a:t>
            </a:r>
            <a:r>
              <a:rPr lang="de-DE"/>
              <a:t> </a:t>
            </a:r>
          </a:p>
          <a:p>
            <a:pPr>
              <a:defRPr/>
            </a:pPr>
            <a:endParaRPr/>
          </a:p>
        </p:txBody>
      </p:sp>
      <p:sp>
        <p:nvSpPr>
          <p:cNvPr id="3" name="Titel 2"/>
          <p:cNvSpPr>
            <a:spLocks noGrp="1"/>
          </p:cNvSpPr>
          <p:nvPr>
            <p:ph type="title"/>
          </p:nvPr>
        </p:nvSpPr>
        <p:spPr bwMode="auto">
          <a:xfrm>
            <a:off x="361425" y="1106908"/>
            <a:ext cx="7477757" cy="804085"/>
          </a:xfrm>
        </p:spPr>
        <p:txBody>
          <a:bodyPr/>
          <a:lstStyle/>
          <a:p>
            <a:pPr>
              <a:lnSpc>
                <a:spcPct val="107000"/>
              </a:lnSpc>
              <a:spcAft>
                <a:spcPts val="800"/>
              </a:spcAft>
              <a:defRPr/>
            </a:pPr>
            <a:r>
              <a:rPr lang="de-DE" sz="2800" b="1">
                <a:ea typeface="Calibri"/>
                <a:cs typeface="Times New Roman"/>
              </a:rPr>
              <a:t>InDiGU-PLUS</a:t>
            </a:r>
            <a:endParaRPr/>
          </a:p>
        </p:txBody>
      </p:sp>
      <p:pic>
        <p:nvPicPr>
          <p:cNvPr id="8" name="Bildplatzhalter 7"/>
          <p:cNvPicPr>
            <a:picLocks noGrp="1" noChangeAspect="1"/>
          </p:cNvPicPr>
          <p:nvPr>
            <p:ph type="pic" sz="quarter" idx="14"/>
          </p:nvPr>
        </p:nvPicPr>
        <p:blipFill>
          <a:blip r:embed="rId4"/>
          <a:srcRect l="18013" r="18013"/>
          <a:stretch/>
        </p:blipFill>
        <p:spPr bwMode="auto">
          <a:xfrm>
            <a:off x="8572037" y="2280191"/>
            <a:ext cx="3071549" cy="3431606"/>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Bildplatzhalter 5"/>
          <p:cNvPicPr>
            <a:picLocks noGrp="1" noChangeAspect="1"/>
          </p:cNvPicPr>
          <p:nvPr>
            <p:ph type="pic" sz="quarter" idx="11"/>
          </p:nvPr>
        </p:nvPicPr>
        <p:blipFill>
          <a:blip r:embed="rId3"/>
          <a:srcRect l="24918" r="24918"/>
          <a:stretch/>
        </p:blipFill>
        <p:spPr bwMode="auto"/>
      </p:pic>
      <p:sp>
        <p:nvSpPr>
          <p:cNvPr id="3" name="Titel 2"/>
          <p:cNvSpPr>
            <a:spLocks noGrp="1"/>
          </p:cNvSpPr>
          <p:nvPr>
            <p:ph type="title"/>
          </p:nvPr>
        </p:nvSpPr>
        <p:spPr bwMode="auto">
          <a:xfrm>
            <a:off x="191136" y="3429000"/>
            <a:ext cx="5704840" cy="697004"/>
          </a:xfrm>
        </p:spPr>
        <p:txBody>
          <a:bodyPr/>
          <a:lstStyle/>
          <a:p>
            <a:pPr>
              <a:defRPr/>
            </a:pPr>
            <a:r>
              <a:rPr lang="de-DE"/>
              <a:t>Contact points for questions</a:t>
            </a:r>
            <a:endParaRPr/>
          </a:p>
        </p:txBody>
      </p:sp>
      <p:sp>
        <p:nvSpPr>
          <p:cNvPr id="4" name="Textplatzhalter 3"/>
          <p:cNvSpPr>
            <a:spLocks noGrp="1"/>
          </p:cNvSpPr>
          <p:nvPr>
            <p:ph type="body" sz="quarter" idx="12"/>
          </p:nvPr>
        </p:nvSpPr>
        <p:spPr bwMode="auto">
          <a:xfrm>
            <a:off x="191135" y="4126005"/>
            <a:ext cx="5706639" cy="697247"/>
          </a:xfrm>
        </p:spPr>
        <p:txBody>
          <a:bodyPr/>
          <a:lstStyle/>
          <a:p>
            <a:pPr>
              <a:defRPr/>
            </a:pPr>
            <a:r>
              <a:rPr lang="de-DE"/>
              <a:t>Who do I contact?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409311" y="2043688"/>
            <a:ext cx="11381652" cy="3850607"/>
          </a:xfrm>
        </p:spPr>
        <p:txBody>
          <a:bodyPr/>
          <a:lstStyle/>
          <a:p>
            <a:pPr algn="just">
              <a:lnSpc>
                <a:spcPct val="107000"/>
              </a:lnSpc>
              <a:defRPr/>
            </a:pPr>
            <a:r>
              <a:rPr lang="en-US"/>
              <a:t>Subject-specific questions, e.g. on the recognition of achievements or on courses and modules</a:t>
            </a:r>
            <a:endParaRPr lang="de-DE"/>
          </a:p>
          <a:p>
            <a:pPr marL="342900" indent="-342900" algn="just">
              <a:lnSpc>
                <a:spcPct val="107000"/>
              </a:lnSpc>
              <a:buFont typeface="Wingdings"/>
              <a:buChar char="Ø"/>
              <a:defRPr/>
            </a:pPr>
            <a:r>
              <a:rPr lang="en-US" b="1"/>
              <a:t>Student counselling </a:t>
            </a:r>
            <a:r>
              <a:rPr lang="en-US"/>
              <a:t>for your subject </a:t>
            </a:r>
            <a:r>
              <a:rPr lang="de-DE"/>
              <a:t>: </a:t>
            </a:r>
            <a:r>
              <a:rPr lang="de-DE" u="sng">
                <a:hlinkClick r:id="rId3" tooltip="https://www.uni-goettingen.de/en/562355.html"/>
              </a:rPr>
              <a:t>https://www.uni-goettingen.de/en/562355.html</a:t>
            </a:r>
            <a:endParaRPr/>
          </a:p>
          <a:p>
            <a:pPr algn="just">
              <a:lnSpc>
                <a:spcPct val="107000"/>
              </a:lnSpc>
              <a:defRPr/>
            </a:pPr>
            <a:endParaRPr lang="de-DE"/>
          </a:p>
          <a:p>
            <a:pPr algn="just">
              <a:lnSpc>
                <a:spcPct val="107000"/>
              </a:lnSpc>
              <a:defRPr/>
            </a:pPr>
            <a:r>
              <a:rPr lang="en-US"/>
              <a:t>Interdisciplinary questions, e.g. on creating a timetable/study plan, on the professionalisation area or on changing subjects &amp; in case of study doubts</a:t>
            </a:r>
            <a:endParaRPr/>
          </a:p>
          <a:p>
            <a:pPr marL="285750" indent="-285750" algn="just">
              <a:lnSpc>
                <a:spcPct val="107000"/>
              </a:lnSpc>
              <a:buFont typeface="Wingdings"/>
              <a:buChar char="Ø"/>
              <a:defRPr/>
            </a:pPr>
            <a:r>
              <a:rPr lang="en-US" sz="1600" b="1"/>
              <a:t>Study and examination counselling </a:t>
            </a:r>
            <a:r>
              <a:rPr lang="en-US" sz="1600"/>
              <a:t>of the Faculty of Arts and Humanities</a:t>
            </a:r>
            <a:r>
              <a:rPr lang="de-DE" sz="1600"/>
              <a:t>: </a:t>
            </a:r>
            <a:r>
              <a:rPr lang="de-DE" sz="1600" u="sng">
                <a:hlinkClick r:id="rId4" tooltip="https://uni-goettingen.de/en/111037.html"/>
              </a:rPr>
              <a:t>https://uni-goettingen.de/en/111037.html</a:t>
            </a:r>
            <a:r>
              <a:rPr lang="de-DE" sz="1600"/>
              <a:t> </a:t>
            </a:r>
            <a:endParaRPr sz="1600"/>
          </a:p>
          <a:p>
            <a:pPr marL="285750" indent="-285750" algn="just">
              <a:lnSpc>
                <a:spcPct val="107000"/>
              </a:lnSpc>
              <a:buFont typeface="Wingdings"/>
              <a:buChar char="Ø"/>
              <a:defRPr/>
            </a:pPr>
            <a:r>
              <a:rPr lang="de-DE" sz="1600"/>
              <a:t>Help with timetable: </a:t>
            </a:r>
            <a:r>
              <a:rPr lang="de-DE" sz="1600" u="sng">
                <a:hlinkClick r:id="rId5" tooltip="https://uni-goettingen.de/en/448227.html"/>
              </a:rPr>
              <a:t>https://uni-goettingen.de/en/448227.html</a:t>
            </a:r>
            <a:endParaRPr sz="1600"/>
          </a:p>
          <a:p>
            <a:pPr marL="285750" indent="-285750" algn="just">
              <a:lnSpc>
                <a:spcPct val="107000"/>
              </a:lnSpc>
              <a:buFont typeface="Wingdings"/>
              <a:buChar char="Ø"/>
              <a:defRPr/>
            </a:pPr>
            <a:r>
              <a:rPr lang="de-DE" sz="1600"/>
              <a:t>Recognition of examination results: </a:t>
            </a:r>
            <a:r>
              <a:rPr lang="de-DE" sz="1600" u="sng">
                <a:hlinkClick r:id="rId6" tooltip="https://uni-goettingen.de/en/677784.html"/>
              </a:rPr>
              <a:t>https://uni-goettingen.de/en/677784.html</a:t>
            </a:r>
            <a:endParaRPr sz="1600"/>
          </a:p>
          <a:p>
            <a:pPr marL="285750" indent="-285750" algn="just">
              <a:lnSpc>
                <a:spcPct val="107000"/>
              </a:lnSpc>
              <a:buFont typeface="Wingdings"/>
              <a:buChar char="Ø"/>
              <a:defRPr/>
            </a:pPr>
            <a:r>
              <a:rPr lang="en-US" sz="1600"/>
              <a:t>Professionalisation area and key competencies </a:t>
            </a:r>
            <a:r>
              <a:rPr lang="de-DE" sz="1600"/>
              <a:t>: </a:t>
            </a:r>
            <a:r>
              <a:rPr lang="de-DE" sz="1600" u="sng">
                <a:hlinkClick r:id="rId7" tooltip="https://www.uni-goettingen.de/en/366104.html"/>
              </a:rPr>
              <a:t>https://www.uni-goettingen.de/en/366104.html</a:t>
            </a:r>
            <a:endParaRPr/>
          </a:p>
        </p:txBody>
      </p:sp>
      <p:sp>
        <p:nvSpPr>
          <p:cNvPr id="8" name="Titel 7"/>
          <p:cNvSpPr>
            <a:spLocks noGrp="1"/>
          </p:cNvSpPr>
          <p:nvPr>
            <p:ph type="title"/>
          </p:nvPr>
        </p:nvSpPr>
        <p:spPr bwMode="auto">
          <a:xfrm>
            <a:off x="409313" y="1292376"/>
            <a:ext cx="11373374" cy="751314"/>
          </a:xfrm>
        </p:spPr>
        <p:txBody>
          <a:bodyPr/>
          <a:lstStyle/>
          <a:p>
            <a:pPr>
              <a:defRPr/>
            </a:pPr>
            <a:r>
              <a:rPr lang="en-US" sz="2800"/>
              <a:t>Who do I contact if I have questions or difficulties?</a:t>
            </a:r>
            <a:endParaRPr lang="de-DE"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409312" y="2529464"/>
            <a:ext cx="11377333" cy="3560538"/>
          </a:xfrm>
        </p:spPr>
        <p:txBody>
          <a:bodyPr/>
          <a:lstStyle/>
          <a:p>
            <a:pPr algn="just">
              <a:lnSpc>
                <a:spcPct val="107000"/>
              </a:lnSpc>
              <a:defRPr/>
            </a:pPr>
            <a:endParaRPr lang="de-DE"/>
          </a:p>
          <a:p>
            <a:pPr algn="just">
              <a:lnSpc>
                <a:spcPct val="107000"/>
              </a:lnSpc>
              <a:defRPr/>
            </a:pPr>
            <a:r>
              <a:rPr lang="en-US"/>
              <a:t>For general questions about studying, e.g. whether studying is the right choice at all</a:t>
            </a:r>
            <a:endParaRPr/>
          </a:p>
          <a:p>
            <a:pPr marL="285750" indent="-285750" algn="just">
              <a:lnSpc>
                <a:spcPct val="107000"/>
              </a:lnSpc>
              <a:buFont typeface="Wingdings"/>
              <a:buChar char="Ø"/>
              <a:defRPr/>
            </a:pPr>
            <a:r>
              <a:rPr lang="de-DE" b="1"/>
              <a:t>Central Student Counselling Service </a:t>
            </a:r>
            <a:r>
              <a:rPr lang="de-DE"/>
              <a:t>: </a:t>
            </a:r>
            <a:r>
              <a:rPr lang="de-DE" u="sng">
                <a:hlinkClick r:id="rId3" tooltip="https://www.uni-goettingen.de/en/1697.html"/>
              </a:rPr>
              <a:t>https://www.uni-goettingen.de/en/1697.html</a:t>
            </a:r>
            <a:endParaRPr/>
          </a:p>
          <a:p>
            <a:pPr algn="just">
              <a:lnSpc>
                <a:spcPct val="107000"/>
              </a:lnSpc>
              <a:defRPr/>
            </a:pPr>
            <a:endParaRPr lang="de-DE"/>
          </a:p>
          <a:p>
            <a:pPr algn="just">
              <a:lnSpc>
                <a:spcPct val="107000"/>
              </a:lnSpc>
              <a:defRPr/>
            </a:pPr>
            <a:r>
              <a:rPr lang="en-US"/>
              <a:t>In the event of psychological stress or difficulties during your studies</a:t>
            </a:r>
            <a:endParaRPr/>
          </a:p>
          <a:p>
            <a:pPr marL="285750" indent="-285750" algn="just">
              <a:lnSpc>
                <a:spcPct val="107000"/>
              </a:lnSpc>
              <a:buFont typeface="Wingdings"/>
              <a:buChar char="Ø"/>
              <a:defRPr/>
            </a:pPr>
            <a:r>
              <a:rPr lang="de-DE" b="1"/>
              <a:t>Psychosocial counselling centre </a:t>
            </a:r>
            <a:r>
              <a:rPr lang="de-DE"/>
              <a:t>: </a:t>
            </a:r>
            <a:r>
              <a:rPr lang="de-DE" sz="1800" b="0" i="0" u="sng" strike="noStrike" cap="none" spc="0">
                <a:solidFill>
                  <a:schemeClr val="tx1"/>
                </a:solidFill>
                <a:latin typeface="ZapfHumnst BT"/>
                <a:ea typeface="ZapfHumnst BT"/>
                <a:cs typeface="ZapfHumnst BT"/>
                <a:hlinkClick r:id="rId4" tooltip="https://www.studierendenwerk-goettingen.de/en/social-and-psychosocial-counselling/psb"/>
              </a:rPr>
              <a:t>https://www.studierendenwerk-goettingen.de/en/social-and-psychosocial-counselling/psb</a:t>
            </a:r>
            <a:r>
              <a:rPr lang="de-DE"/>
              <a:t> </a:t>
            </a:r>
            <a:endParaRPr/>
          </a:p>
          <a:p>
            <a:pPr algn="just">
              <a:lnSpc>
                <a:spcPct val="107000"/>
              </a:lnSpc>
              <a:defRPr/>
            </a:pPr>
            <a:endParaRPr lang="de-DE"/>
          </a:p>
        </p:txBody>
      </p:sp>
      <p:sp>
        <p:nvSpPr>
          <p:cNvPr id="8" name="Titel 7"/>
          <p:cNvSpPr>
            <a:spLocks noGrp="1"/>
          </p:cNvSpPr>
          <p:nvPr>
            <p:ph type="title"/>
          </p:nvPr>
        </p:nvSpPr>
        <p:spPr bwMode="auto">
          <a:xfrm>
            <a:off x="409313" y="1778151"/>
            <a:ext cx="11373374" cy="751314"/>
          </a:xfrm>
        </p:spPr>
        <p:txBody>
          <a:bodyPr/>
          <a:lstStyle/>
          <a:p>
            <a:pPr>
              <a:defRPr/>
            </a:pPr>
            <a:r>
              <a:rPr lang="en-US" sz="2800"/>
              <a:t>Who do I contact if I have questions or difficulties?</a:t>
            </a:r>
            <a:endParaRPr lang="de-DE"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bwMode="auto">
        <a:xfrm>
          <a:off x="0" y="0"/>
          <a:ext cx="0" cy="0"/>
          <a:chOff x="0" y="0"/>
          <a:chExt cx="0" cy="0"/>
        </a:xfrm>
      </p:grpSpPr>
      <p:pic>
        <p:nvPicPr>
          <p:cNvPr id="4" name="Bildplatzhalter 3"/>
          <p:cNvPicPr>
            <a:picLocks noGrp="1" noChangeAspect="1"/>
          </p:cNvPicPr>
          <p:nvPr>
            <p:ph type="pic" sz="quarter" idx="13"/>
          </p:nvPr>
        </p:nvPicPr>
        <p:blipFill>
          <a:blip r:embed="rId3"/>
          <a:srcRect l="24890" r="24890"/>
          <a:stretch/>
        </p:blipFill>
        <p:spPr bwMode="auto"/>
      </p:pic>
      <p:sp>
        <p:nvSpPr>
          <p:cNvPr id="9" name="Textplatzhalter 8"/>
          <p:cNvSpPr>
            <a:spLocks noGrp="1"/>
          </p:cNvSpPr>
          <p:nvPr>
            <p:ph type="body" sz="quarter" idx="14"/>
          </p:nvPr>
        </p:nvSpPr>
        <p:spPr bwMode="auto">
          <a:xfrm>
            <a:off x="162195" y="2662815"/>
            <a:ext cx="5707960" cy="3582238"/>
          </a:xfrm>
        </p:spPr>
        <p:txBody>
          <a:bodyPr/>
          <a:lstStyle/>
          <a:p>
            <a:pPr algn="just">
              <a:lnSpc>
                <a:spcPct val="107000"/>
              </a:lnSpc>
              <a:defRPr/>
            </a:pPr>
            <a:r>
              <a:rPr lang="en-US"/>
              <a:t>For questions about the course, examination or content</a:t>
            </a:r>
            <a:endParaRPr/>
          </a:p>
          <a:p>
            <a:pPr algn="just">
              <a:lnSpc>
                <a:spcPct val="107000"/>
              </a:lnSpc>
              <a:defRPr/>
            </a:pPr>
            <a:endParaRPr lang="de-DE"/>
          </a:p>
          <a:p>
            <a:pPr algn="just">
              <a:lnSpc>
                <a:spcPct val="107000"/>
              </a:lnSpc>
              <a:defRPr/>
            </a:pPr>
            <a:r>
              <a:rPr lang="de-DE"/>
              <a:t>How to reach me:</a:t>
            </a:r>
            <a:endParaRPr/>
          </a:p>
          <a:p>
            <a:pPr algn="just">
              <a:lnSpc>
                <a:spcPct val="107000"/>
              </a:lnSpc>
              <a:defRPr/>
            </a:pPr>
            <a:r>
              <a:rPr lang="de-DE"/>
              <a:t>E-Mail:</a:t>
            </a:r>
            <a:endParaRPr/>
          </a:p>
          <a:p>
            <a:pPr algn="just">
              <a:lnSpc>
                <a:spcPct val="107000"/>
              </a:lnSpc>
              <a:defRPr/>
            </a:pPr>
            <a:r>
              <a:rPr lang="de-DE"/>
              <a:t>Tel:</a:t>
            </a:r>
            <a:endParaRPr/>
          </a:p>
          <a:p>
            <a:pPr algn="just">
              <a:lnSpc>
                <a:spcPct val="107000"/>
              </a:lnSpc>
              <a:defRPr/>
            </a:pPr>
            <a:r>
              <a:rPr lang="de-DE"/>
              <a:t>Office Hours:</a:t>
            </a:r>
            <a:endParaRPr/>
          </a:p>
          <a:p>
            <a:pPr algn="just">
              <a:lnSpc>
                <a:spcPct val="107000"/>
              </a:lnSpc>
              <a:defRPr/>
            </a:pPr>
            <a:r>
              <a:rPr lang="de-DE"/>
              <a:t>Website:</a:t>
            </a:r>
            <a:endParaRPr/>
          </a:p>
        </p:txBody>
      </p:sp>
      <p:sp>
        <p:nvSpPr>
          <p:cNvPr id="8" name="Titel 7"/>
          <p:cNvSpPr>
            <a:spLocks noGrp="1"/>
          </p:cNvSpPr>
          <p:nvPr>
            <p:ph type="title"/>
          </p:nvPr>
        </p:nvSpPr>
        <p:spPr bwMode="auto">
          <a:xfrm>
            <a:off x="163937" y="1966901"/>
            <a:ext cx="5704840" cy="695914"/>
          </a:xfrm>
        </p:spPr>
        <p:txBody>
          <a:bodyPr/>
          <a:lstStyle/>
          <a:p>
            <a:pPr>
              <a:defRPr/>
            </a:pPr>
            <a:r>
              <a:rPr lang="de-DE" sz="2400"/>
              <a:t>Contact lecturer</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Bildplatzhalter 5"/>
          <p:cNvPicPr>
            <a:picLocks noGrp="1" noChangeAspect="1"/>
          </p:cNvPicPr>
          <p:nvPr>
            <p:ph type="pic" sz="quarter" idx="11"/>
          </p:nvPr>
        </p:nvPicPr>
        <p:blipFill>
          <a:blip r:embed="rId3"/>
          <a:srcRect l="24891" r="24890"/>
          <a:stretch/>
        </p:blipFill>
        <p:spPr bwMode="auto"/>
      </p:pic>
      <p:sp>
        <p:nvSpPr>
          <p:cNvPr id="3" name="Titel 2"/>
          <p:cNvSpPr>
            <a:spLocks noGrp="1"/>
          </p:cNvSpPr>
          <p:nvPr>
            <p:ph type="title"/>
          </p:nvPr>
        </p:nvSpPr>
        <p:spPr bwMode="auto">
          <a:xfrm>
            <a:off x="191136" y="3411041"/>
            <a:ext cx="6104890" cy="695914"/>
          </a:xfrm>
        </p:spPr>
        <p:txBody>
          <a:bodyPr/>
          <a:lstStyle/>
          <a:p>
            <a:pPr>
              <a:defRPr/>
            </a:pPr>
            <a:r>
              <a:rPr lang="de-DE"/>
              <a:t>Information by the Examination Office</a:t>
            </a:r>
            <a:endParaRPr/>
          </a:p>
        </p:txBody>
      </p:sp>
      <p:sp>
        <p:nvSpPr>
          <p:cNvPr id="4" name="Textplatzhalter 3"/>
          <p:cNvSpPr>
            <a:spLocks noGrp="1"/>
          </p:cNvSpPr>
          <p:nvPr>
            <p:ph type="body" sz="quarter" idx="12"/>
          </p:nvPr>
        </p:nvSpPr>
        <p:spPr bwMode="auto">
          <a:xfrm>
            <a:off x="191136" y="4106955"/>
            <a:ext cx="6104890" cy="952993"/>
          </a:xfrm>
        </p:spPr>
        <p:txBody>
          <a:bodyPr/>
          <a:lstStyle/>
          <a:p>
            <a:pPr>
              <a:defRPr/>
            </a:pPr>
            <a:r>
              <a:rPr lang="de-DE"/>
              <a:t>Exam participation, examination forms, FlexNow, forms, plagiarism, links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5"/>
            <a:ext cx="11206800" cy="3404882"/>
          </a:xfrm>
        </p:spPr>
        <p:txBody>
          <a:bodyPr/>
          <a:lstStyle/>
          <a:p>
            <a:pPr algn="just">
              <a:lnSpc>
                <a:spcPct val="107000"/>
              </a:lnSpc>
              <a:spcBef>
                <a:spcPts val="2400"/>
              </a:spcBef>
              <a:spcAft>
                <a:spcPts val="800"/>
              </a:spcAft>
              <a:defRPr/>
            </a:pPr>
            <a:r>
              <a:rPr lang="en-US" sz="2400"/>
              <a:t>Students are only admitted to the examination if they</a:t>
            </a:r>
            <a:r>
              <a:rPr lang="de-DE" sz="2400"/>
              <a:t>…</a:t>
            </a:r>
            <a:endParaRPr/>
          </a:p>
          <a:p>
            <a:pPr marL="360000" indent="-342900" algn="just">
              <a:lnSpc>
                <a:spcPct val="107000"/>
              </a:lnSpc>
              <a:spcAft>
                <a:spcPts val="800"/>
              </a:spcAft>
              <a:buAutoNum type="alphaLcParenR"/>
              <a:defRPr/>
            </a:pPr>
            <a:r>
              <a:rPr lang="en-US" sz="2400"/>
              <a:t>attend the course as part of a module for which they are </a:t>
            </a:r>
            <a:r>
              <a:rPr lang="en-US" sz="2400" b="1"/>
              <a:t>eligible according to their enrolment</a:t>
            </a:r>
            <a:r>
              <a:rPr lang="de-DE" sz="2400"/>
              <a:t>,</a:t>
            </a:r>
            <a:endParaRPr/>
          </a:p>
          <a:p>
            <a:pPr marL="17100" algn="just">
              <a:lnSpc>
                <a:spcPct val="107000"/>
              </a:lnSpc>
              <a:spcBef>
                <a:spcPts val="0"/>
              </a:spcBef>
              <a:defRPr/>
            </a:pPr>
            <a:endParaRPr lang="de-DE" sz="2000"/>
          </a:p>
          <a:p>
            <a:pPr marL="285750" indent="-285750" algn="just">
              <a:lnSpc>
                <a:spcPct val="107000"/>
              </a:lnSpc>
              <a:spcAft>
                <a:spcPts val="800"/>
              </a:spcAft>
              <a:buFont typeface="Wingdings"/>
              <a:buChar char="Ø"/>
              <a:defRPr/>
            </a:pPr>
            <a:r>
              <a:rPr lang="en-US" sz="2000"/>
              <a:t>The admission requirements defined in the examination regulations are included in </a:t>
            </a:r>
            <a:r>
              <a:rPr lang="en-US" sz="2000" b="1"/>
              <a:t>FlexNow</a:t>
            </a:r>
            <a:r>
              <a:rPr lang="en-US" sz="2000"/>
              <a:t>. Students who do not meet these requirements and are therefore not entitled to take the module will be denied registration in FlexNow.</a:t>
            </a:r>
            <a:endParaRPr lang="de-DE" sz="2000"/>
          </a:p>
        </p:txBody>
      </p:sp>
      <p:sp>
        <p:nvSpPr>
          <p:cNvPr id="8" name="Titel 7"/>
          <p:cNvSpPr>
            <a:spLocks noGrp="1"/>
          </p:cNvSpPr>
          <p:nvPr>
            <p:ph type="title"/>
          </p:nvPr>
        </p:nvSpPr>
        <p:spPr bwMode="auto">
          <a:xfrm>
            <a:off x="361426" y="1281101"/>
            <a:ext cx="11206800" cy="695914"/>
          </a:xfrm>
        </p:spPr>
        <p:txBody>
          <a:bodyPr/>
          <a:lstStyle/>
          <a:p>
            <a:pPr>
              <a:defRPr/>
            </a:pPr>
            <a:r>
              <a:rPr lang="de-DE" sz="2400"/>
              <a:t>Exam participation I</a:t>
            </a: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6" y="1929389"/>
            <a:ext cx="11206799" cy="4722166"/>
          </a:xfrm>
        </p:spPr>
        <p:txBody>
          <a:bodyPr/>
          <a:lstStyle/>
          <a:p>
            <a:pPr algn="just">
              <a:lnSpc>
                <a:spcPct val="107000"/>
              </a:lnSpc>
              <a:spcAft>
                <a:spcPts val="800"/>
              </a:spcAft>
              <a:defRPr/>
            </a:pPr>
            <a:r>
              <a:rPr lang="en-US" sz="2400"/>
              <a:t>Students are only admitted to the examination if they…</a:t>
            </a:r>
            <a:endParaRPr/>
          </a:p>
          <a:p>
            <a:pPr algn="just">
              <a:lnSpc>
                <a:spcPct val="107000"/>
              </a:lnSpc>
              <a:spcAft>
                <a:spcPts val="800"/>
              </a:spcAft>
              <a:defRPr/>
            </a:pPr>
            <a:r>
              <a:rPr lang="de-DE" sz="2200"/>
              <a:t>b) </a:t>
            </a:r>
            <a:r>
              <a:rPr lang="en-US" sz="2200"/>
              <a:t>have fulfilled the examination </a:t>
            </a:r>
            <a:r>
              <a:rPr lang="en-US" sz="2200" b="1"/>
              <a:t>prerequisite</a:t>
            </a:r>
            <a:r>
              <a:rPr lang="en-US" sz="2200"/>
              <a:t>(s) specified in the module sheet, if required</a:t>
            </a:r>
            <a:r>
              <a:rPr lang="de-DE" sz="2200"/>
              <a:t>,</a:t>
            </a:r>
            <a:endParaRPr/>
          </a:p>
          <a:p>
            <a:pPr marL="285750" indent="-285750" algn="just">
              <a:lnSpc>
                <a:spcPct val="107000"/>
              </a:lnSpc>
              <a:spcAft>
                <a:spcPts val="800"/>
              </a:spcAft>
              <a:buFont typeface="Wingdings"/>
              <a:buChar char="Ø"/>
              <a:defRPr/>
            </a:pPr>
            <a:r>
              <a:rPr lang="en-US" sz="2000"/>
              <a:t>The preliminary examination requirements to be completed can be found on the corresponding module sheet, e.g:</a:t>
            </a:r>
            <a:endParaRPr lang="de-DE" sz="20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buFont typeface="Wingdings"/>
              <a:buChar char="Ø"/>
              <a:defRPr/>
            </a:pPr>
            <a:r>
              <a:rPr lang="en-US" sz="2000"/>
              <a:t>Examiners enter a </a:t>
            </a:r>
            <a:r>
              <a:rPr lang="en-US" sz="2000" b="1"/>
              <a:t>"rejection" </a:t>
            </a:r>
            <a:r>
              <a:rPr lang="en-US" sz="2000"/>
              <a:t>for students who have registered for the examination via FlexNow but do not fulfill the prerequisites.</a:t>
            </a:r>
            <a:endParaRPr lang="de-DE" sz="2000"/>
          </a:p>
        </p:txBody>
      </p:sp>
      <p:sp>
        <p:nvSpPr>
          <p:cNvPr id="8" name="Titel 7"/>
          <p:cNvSpPr>
            <a:spLocks noGrp="1"/>
          </p:cNvSpPr>
          <p:nvPr>
            <p:ph type="title"/>
          </p:nvPr>
        </p:nvSpPr>
        <p:spPr bwMode="auto">
          <a:xfrm>
            <a:off x="361425" y="1196950"/>
            <a:ext cx="11206800" cy="732848"/>
          </a:xfrm>
        </p:spPr>
        <p:txBody>
          <a:bodyPr/>
          <a:lstStyle/>
          <a:p>
            <a:pPr algn="just">
              <a:lnSpc>
                <a:spcPct val="100000"/>
              </a:lnSpc>
              <a:spcBef>
                <a:spcPts val="0"/>
              </a:spcBef>
              <a:defRPr/>
            </a:pPr>
            <a:r>
              <a:rPr lang="de-DE" sz="2400"/>
              <a:t>Exam participation</a:t>
            </a:r>
            <a:r>
              <a:rPr lang="de-DE" sz="2400">
                <a:ea typeface="+mn-ea"/>
                <a:cs typeface="+mn-cs"/>
              </a:rPr>
              <a:t> II</a:t>
            </a:r>
            <a:endParaRPr/>
          </a:p>
        </p:txBody>
      </p:sp>
      <p:pic>
        <p:nvPicPr>
          <p:cNvPr id="4" name="Grafik 3"/>
          <p:cNvPicPr>
            <a:picLocks noChangeAspect="1"/>
          </p:cNvPicPr>
          <p:nvPr/>
        </p:nvPicPr>
        <p:blipFill>
          <a:blip r:embed="rId3"/>
          <a:stretch/>
        </p:blipFill>
        <p:spPr bwMode="auto">
          <a:xfrm>
            <a:off x="1460689" y="4183424"/>
            <a:ext cx="8954393" cy="14555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29390"/>
            <a:ext cx="8830200" cy="4191508"/>
          </a:xfrm>
        </p:spPr>
        <p:txBody>
          <a:bodyPr/>
          <a:lstStyle/>
          <a:p>
            <a:pPr>
              <a:spcAft>
                <a:spcPts val="800"/>
              </a:spcAft>
              <a:defRPr/>
            </a:pPr>
            <a:r>
              <a:rPr lang="en-US" sz="2400"/>
              <a:t>Students are only admitted to the examination if they… </a:t>
            </a:r>
            <a:endParaRPr/>
          </a:p>
          <a:p>
            <a:pPr>
              <a:spcAft>
                <a:spcPts val="800"/>
              </a:spcAft>
              <a:defRPr/>
            </a:pPr>
            <a:r>
              <a:rPr lang="en-US" sz="2200"/>
              <a:t>c) have properly </a:t>
            </a:r>
            <a:r>
              <a:rPr lang="en-US" sz="2200" b="1"/>
              <a:t>registered for the examination via FlexNow </a:t>
            </a:r>
            <a:r>
              <a:rPr lang="en-US" sz="2200"/>
              <a:t>.</a:t>
            </a:r>
            <a:endParaRPr/>
          </a:p>
          <a:p>
            <a:pPr marL="285750" indent="-285750" algn="just">
              <a:lnSpc>
                <a:spcPct val="107000"/>
              </a:lnSpc>
              <a:spcAft>
                <a:spcPts val="800"/>
              </a:spcAft>
              <a:buFont typeface="Wingdings"/>
              <a:buChar char="Ø"/>
              <a:defRPr/>
            </a:pPr>
            <a:r>
              <a:rPr lang="en-US" sz="1900"/>
              <a:t>If there is no FlexNow registration, the student </a:t>
            </a:r>
            <a:r>
              <a:rPr lang="en-US" sz="1900" b="1"/>
              <a:t>must be excluded from taking the examination</a:t>
            </a:r>
            <a:r>
              <a:rPr lang="en-US" sz="1900"/>
              <a:t> by the examiner.</a:t>
            </a:r>
            <a:endParaRPr lang="de-DE" sz="1900"/>
          </a:p>
          <a:p>
            <a:pPr marL="285750" indent="-285750" algn="just">
              <a:lnSpc>
                <a:spcPct val="107000"/>
              </a:lnSpc>
              <a:spcAft>
                <a:spcPts val="800"/>
              </a:spcAft>
              <a:buFont typeface="Wingdings"/>
              <a:buChar char="Ø"/>
              <a:defRPr/>
            </a:pPr>
            <a:r>
              <a:rPr lang="en-US" sz="1900"/>
              <a:t>Registration via </a:t>
            </a:r>
            <a:r>
              <a:rPr lang="en-US" sz="1900" b="1"/>
              <a:t>Stud.IP </a:t>
            </a:r>
            <a:r>
              <a:rPr lang="en-US" sz="1900" b="1" u="sng"/>
              <a:t>does not </a:t>
            </a:r>
            <a:r>
              <a:rPr lang="en-US" sz="1900"/>
              <a:t>count as exam registration.</a:t>
            </a:r>
            <a:endParaRPr/>
          </a:p>
          <a:p>
            <a:pPr marL="285750" indent="-285750" algn="just">
              <a:lnSpc>
                <a:spcPct val="107000"/>
              </a:lnSpc>
              <a:spcAft>
                <a:spcPts val="800"/>
              </a:spcAft>
              <a:buFont typeface="Wingdings"/>
              <a:buChar char="Ø"/>
              <a:defRPr/>
            </a:pPr>
            <a:r>
              <a:rPr lang="en-US" sz="1900"/>
              <a:t>Be sure to observe </a:t>
            </a:r>
            <a:r>
              <a:rPr lang="en-US" sz="1900" b="1"/>
              <a:t>the registration and deregistration deadlines </a:t>
            </a:r>
            <a:r>
              <a:rPr lang="en-US" sz="1900"/>
              <a:t>in FlexNow! Withdrawal from a registered examination is only possible within the deregistration period. Once the deregistration deadline has passed, it is no longer possible to delete the registration; instead, a "failed" is entered.</a:t>
            </a:r>
            <a:endParaRPr lang="de-DE" sz="1900"/>
          </a:p>
        </p:txBody>
      </p:sp>
      <p:sp>
        <p:nvSpPr>
          <p:cNvPr id="8" name="Titel 7"/>
          <p:cNvSpPr>
            <a:spLocks noGrp="1"/>
          </p:cNvSpPr>
          <p:nvPr>
            <p:ph type="title"/>
          </p:nvPr>
        </p:nvSpPr>
        <p:spPr bwMode="auto">
          <a:xfrm>
            <a:off x="361424" y="1187886"/>
            <a:ext cx="8830199" cy="741504"/>
          </a:xfrm>
        </p:spPr>
        <p:txBody>
          <a:bodyPr/>
          <a:lstStyle/>
          <a:p>
            <a:pPr algn="just">
              <a:lnSpc>
                <a:spcPct val="107000"/>
              </a:lnSpc>
              <a:spcBef>
                <a:spcPts val="1000"/>
              </a:spcBef>
              <a:defRPr/>
            </a:pPr>
            <a:r>
              <a:rPr lang="de-DE" sz="2400"/>
              <a:t>Exam participation</a:t>
            </a:r>
            <a:r>
              <a:rPr lang="de-DE" sz="2400">
                <a:ea typeface="+mn-ea"/>
                <a:cs typeface="+mn-cs"/>
              </a:rPr>
              <a:t> III</a:t>
            </a:r>
            <a:endParaRPr/>
          </a:p>
        </p:txBody>
      </p:sp>
      <p:pic>
        <p:nvPicPr>
          <p:cNvPr id="3" name="Grafik 2"/>
          <p:cNvPicPr>
            <a:picLocks noChangeAspect="1"/>
          </p:cNvPicPr>
          <p:nvPr/>
        </p:nvPicPr>
        <p:blipFill>
          <a:blip r:embed="rId3"/>
          <a:stretch/>
        </p:blipFill>
        <p:spPr bwMode="auto">
          <a:xfrm>
            <a:off x="9329549" y="1206346"/>
            <a:ext cx="2316952" cy="491455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83276417" name="Textplatzhalter 8"/>
          <p:cNvSpPr>
            <a:spLocks noGrp="1"/>
          </p:cNvSpPr>
          <p:nvPr>
            <p:ph type="body" sz="quarter" idx="12"/>
          </p:nvPr>
        </p:nvSpPr>
        <p:spPr bwMode="auto">
          <a:xfrm>
            <a:off x="361424" y="1929389"/>
            <a:ext cx="11354713" cy="4714003"/>
          </a:xfrm>
        </p:spPr>
        <p:txBody>
          <a:bodyPr/>
          <a:lstStyle/>
          <a:p>
            <a:pPr>
              <a:spcAft>
                <a:spcPts val="799"/>
              </a:spcAft>
              <a:defRPr/>
            </a:pPr>
            <a:r>
              <a:rPr lang="en-US" sz="2200" b="0" i="0" u="none" strike="noStrike" cap="none" spc="0">
                <a:solidFill>
                  <a:schemeClr val="tx1"/>
                </a:solidFill>
                <a:latin typeface="ZapfHumnst BT"/>
                <a:ea typeface="ZapfHumnst BT"/>
                <a:cs typeface="ZapfHumnst BT"/>
              </a:rPr>
              <a:t>The deadline for cancelling an exam is also shown in the Flexnow account directly with the registered exam:</a:t>
            </a:r>
            <a:endParaRPr lang="en-US" sz="2400" b="0" i="0" u="none" strike="noStrike" cap="none" spc="0">
              <a:solidFill>
                <a:schemeClr val="tx1"/>
              </a:solidFill>
              <a:latin typeface="ZapfHumnst BT"/>
              <a:ea typeface="ZapfHumnst BT"/>
              <a:cs typeface="ZapfHumnst BT"/>
            </a:endParaRPr>
          </a:p>
          <a:p>
            <a:pPr>
              <a:spcAft>
                <a:spcPts val="799"/>
              </a:spcAft>
              <a:defRPr/>
            </a:pPr>
            <a:endParaRPr/>
          </a:p>
          <a:p>
            <a:pPr>
              <a:spcAft>
                <a:spcPts val="799"/>
              </a:spcAft>
              <a:defRPr/>
            </a:pPr>
            <a:endParaRPr/>
          </a:p>
          <a:p>
            <a:pPr>
              <a:spcAft>
                <a:spcPts val="799"/>
              </a:spcAft>
              <a:defRPr/>
            </a:pPr>
            <a:endParaRPr/>
          </a:p>
          <a:p>
            <a:pPr>
              <a:spcAft>
                <a:spcPts val="799"/>
              </a:spcAft>
              <a:defRPr/>
            </a:pPr>
            <a:endParaRPr/>
          </a:p>
          <a:p>
            <a:pPr>
              <a:spcAft>
                <a:spcPts val="799"/>
              </a:spcAft>
              <a:defRPr/>
            </a:pPr>
            <a:endParaRPr/>
          </a:p>
          <a:p>
            <a:pPr>
              <a:spcAft>
                <a:spcPts val="799"/>
              </a:spcAft>
              <a:defRPr/>
            </a:pPr>
            <a:endParaRPr/>
          </a:p>
          <a:p>
            <a:pPr>
              <a:spcAft>
                <a:spcPts val="799"/>
              </a:spcAft>
              <a:defRPr/>
            </a:pPr>
            <a:endParaRPr/>
          </a:p>
          <a:p>
            <a:pPr>
              <a:spcAft>
                <a:spcPts val="799"/>
              </a:spcAft>
              <a:defRPr/>
            </a:pPr>
            <a:endParaRPr/>
          </a:p>
          <a:p>
            <a:pPr>
              <a:spcAft>
                <a:spcPts val="799"/>
              </a:spcAft>
              <a:defRPr/>
            </a:pPr>
            <a:endParaRPr sz="700"/>
          </a:p>
          <a:p>
            <a:pPr>
              <a:spcAft>
                <a:spcPts val="799"/>
              </a:spcAft>
              <a:defRPr/>
            </a:pPr>
            <a:endParaRPr sz="700"/>
          </a:p>
          <a:p>
            <a:pPr>
              <a:spcAft>
                <a:spcPts val="799"/>
              </a:spcAft>
              <a:defRPr/>
            </a:pPr>
            <a:endParaRPr sz="700"/>
          </a:p>
        </p:txBody>
      </p:sp>
      <p:sp>
        <p:nvSpPr>
          <p:cNvPr id="1285827291" name="Titel 7"/>
          <p:cNvSpPr>
            <a:spLocks noGrp="1"/>
          </p:cNvSpPr>
          <p:nvPr>
            <p:ph type="title"/>
          </p:nvPr>
        </p:nvSpPr>
        <p:spPr bwMode="auto">
          <a:xfrm>
            <a:off x="361424" y="1181986"/>
            <a:ext cx="11347514" cy="751723"/>
          </a:xfrm>
        </p:spPr>
        <p:txBody>
          <a:bodyPr/>
          <a:lstStyle/>
          <a:p>
            <a:pPr algn="just">
              <a:lnSpc>
                <a:spcPct val="107000"/>
              </a:lnSpc>
              <a:spcBef>
                <a:spcPts val="999"/>
              </a:spcBef>
              <a:defRPr/>
            </a:pPr>
            <a:r>
              <a:rPr lang="de-DE" sz="2400"/>
              <a:t>Exam participation</a:t>
            </a:r>
            <a:r>
              <a:rPr lang="de-DE" sz="2400">
                <a:ea typeface="Arial"/>
                <a:cs typeface="Arial"/>
              </a:rPr>
              <a:t> III</a:t>
            </a:r>
            <a:r>
              <a:t> (cont.)</a:t>
            </a:r>
          </a:p>
        </p:txBody>
      </p:sp>
      <p:pic>
        <p:nvPicPr>
          <p:cNvPr id="215315772" name="Grafik 215315771"/>
          <p:cNvPicPr>
            <a:picLocks noChangeAspect="1"/>
          </p:cNvPicPr>
          <p:nvPr/>
        </p:nvPicPr>
        <p:blipFill>
          <a:blip r:embed="rId3"/>
          <a:stretch/>
        </p:blipFill>
        <p:spPr bwMode="auto">
          <a:xfrm>
            <a:off x="810719" y="3092173"/>
            <a:ext cx="10448924" cy="33051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2" y="1977012"/>
            <a:ext cx="11257917" cy="4845778"/>
          </a:xfrm>
        </p:spPr>
        <p:txBody>
          <a:bodyPr/>
          <a:lstStyle/>
          <a:p>
            <a:pPr>
              <a:defRPr/>
            </a:pPr>
            <a:r>
              <a:rPr lang="en-US" sz="2400" b="1"/>
              <a:t>Exception: </a:t>
            </a:r>
            <a:endParaRPr/>
          </a:p>
          <a:p>
            <a:pPr>
              <a:defRPr/>
            </a:pPr>
            <a:r>
              <a:rPr lang="en-US" sz="2400" b="1"/>
              <a:t>No FlexNow registration for learning agreements in the Master's program</a:t>
            </a:r>
            <a:endParaRPr lang="en-US" sz="2400"/>
          </a:p>
          <a:p>
            <a:pPr marL="285750" indent="-285750" algn="just">
              <a:lnSpc>
                <a:spcPct val="107000"/>
              </a:lnSpc>
              <a:spcBef>
                <a:spcPts val="2400"/>
              </a:spcBef>
              <a:spcAft>
                <a:spcPts val="1200"/>
              </a:spcAft>
              <a:buFont typeface="Wingdings"/>
              <a:buChar char="Ø"/>
              <a:defRPr/>
            </a:pPr>
            <a:r>
              <a:rPr lang="en-US" sz="2300"/>
              <a:t>Master's students who have been conditionally admitted and have to make up examination components as part of a </a:t>
            </a:r>
            <a:r>
              <a:rPr lang="en-US" sz="2300" b="1"/>
              <a:t>learning contract </a:t>
            </a:r>
            <a:r>
              <a:rPr lang="en-US" sz="2300"/>
              <a:t>cannot and must not register for this via FlexNow.</a:t>
            </a:r>
            <a:endParaRPr/>
          </a:p>
          <a:p>
            <a:pPr marL="285750" indent="-285750" algn="just">
              <a:lnSpc>
                <a:spcPct val="107000"/>
              </a:lnSpc>
              <a:spcBef>
                <a:spcPts val="600"/>
              </a:spcBef>
              <a:spcAft>
                <a:spcPts val="1200"/>
              </a:spcAft>
              <a:buFont typeface="Wingdings"/>
              <a:buChar char="Ø"/>
              <a:defRPr/>
            </a:pPr>
            <a:r>
              <a:rPr lang="en-US" sz="2300"/>
              <a:t>In this case, proof that the required achievements have been fulfilled is provided with the help of the </a:t>
            </a:r>
            <a:r>
              <a:rPr lang="en-US" sz="2300" b="1"/>
              <a:t>"Learning Agreement Form“</a:t>
            </a:r>
            <a:r>
              <a:rPr lang="en-US" sz="2300"/>
              <a:t>, which is issued by the academic advisors:</a:t>
            </a:r>
            <a:r>
              <a:rPr lang="de-DE" sz="2300" b="0" i="0" u="none" strike="noStrike" cap="none" spc="0">
                <a:solidFill>
                  <a:schemeClr val="tx1"/>
                </a:solidFill>
                <a:latin typeface="ZapfHumnst BT"/>
                <a:ea typeface="ZapfHumnst BT"/>
                <a:cs typeface="ZapfHumnst BT"/>
              </a:rPr>
              <a:t> </a:t>
            </a:r>
            <a:r>
              <a:rPr lang="de-DE" sz="2300" b="0" i="0" u="sng" strike="noStrike" cap="none" spc="0">
                <a:solidFill>
                  <a:schemeClr val="tx1"/>
                </a:solidFill>
                <a:latin typeface="ZapfHumnst BT"/>
                <a:ea typeface="ZapfHumnst BT"/>
                <a:cs typeface="ZapfHumnst BT"/>
                <a:hlinkClick r:id="rId3" tooltip="https://www.uni-goettingen.de/en/209399.html"/>
              </a:rPr>
              <a:t>https://www.uni-goettingen.de/en/209399.html</a:t>
            </a:r>
            <a:r>
              <a:rPr lang="de-DE" sz="2300" b="0" i="0" u="none" strike="noStrike" cap="none" spc="0">
                <a:solidFill>
                  <a:schemeClr val="tx1"/>
                </a:solidFill>
                <a:latin typeface="ZapfHumnst BT"/>
                <a:ea typeface="ZapfHumnst BT"/>
                <a:cs typeface="ZapfHumnst BT"/>
              </a:rPr>
              <a:t> </a:t>
            </a:r>
            <a:endParaRPr lang="en-US" sz="2300"/>
          </a:p>
          <a:p>
            <a:pPr marL="285750" indent="-285750" algn="just">
              <a:lnSpc>
                <a:spcPct val="107000"/>
              </a:lnSpc>
              <a:spcBef>
                <a:spcPts val="599"/>
              </a:spcBef>
              <a:spcAft>
                <a:spcPts val="1199"/>
              </a:spcAft>
              <a:buFont typeface="Wingdings"/>
              <a:buChar char="Ø"/>
              <a:defRPr/>
            </a:pPr>
            <a:r>
              <a:rPr lang="de-DE" sz="2300" b="0" i="0" u="none" strike="noStrike" cap="none" spc="0">
                <a:solidFill>
                  <a:schemeClr val="tx1"/>
                </a:solidFill>
                <a:latin typeface="ZapfHumnst BT"/>
                <a:ea typeface="ZapfHumnst BT"/>
                <a:cs typeface="ZapfHumnst BT"/>
              </a:rPr>
              <a:t>    -  </a:t>
            </a:r>
            <a:r>
              <a:rPr lang="de-DE" sz="2300" b="0" i="1" u="none" strike="noStrike" cap="none" spc="0">
                <a:solidFill>
                  <a:schemeClr val="tx1"/>
                </a:solidFill>
                <a:latin typeface="ZapfHumnst BT"/>
                <a:ea typeface="ZapfHumnst BT"/>
                <a:cs typeface="ZapfHumnst BT"/>
              </a:rPr>
              <a:t>Important Information on application and admission procedure for M.A. students</a:t>
            </a:r>
            <a:endParaRPr lang="de-DE" sz="2300"/>
          </a:p>
        </p:txBody>
      </p:sp>
      <p:sp>
        <p:nvSpPr>
          <p:cNvPr id="8" name="Titel 7"/>
          <p:cNvSpPr>
            <a:spLocks noGrp="1"/>
          </p:cNvSpPr>
          <p:nvPr>
            <p:ph type="title"/>
          </p:nvPr>
        </p:nvSpPr>
        <p:spPr bwMode="auto">
          <a:xfrm>
            <a:off x="361426" y="1281101"/>
            <a:ext cx="11206800" cy="695914"/>
          </a:xfrm>
        </p:spPr>
        <p:txBody>
          <a:bodyPr/>
          <a:lstStyle/>
          <a:p>
            <a:pPr>
              <a:defRPr/>
            </a:pPr>
            <a:r>
              <a:rPr lang="de-DE" sz="2400"/>
              <a:t>Exam participation IV</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5"/>
            <a:ext cx="11205735" cy="3270422"/>
          </a:xfrm>
        </p:spPr>
        <p:txBody>
          <a:bodyPr/>
          <a:lstStyle/>
          <a:p>
            <a:pPr marL="342900" indent="-342900" algn="just">
              <a:lnSpc>
                <a:spcPct val="107000"/>
              </a:lnSpc>
              <a:spcAft>
                <a:spcPts val="800"/>
              </a:spcAft>
              <a:buFont typeface="Wingdings"/>
              <a:buChar char="Ø"/>
              <a:defRPr/>
            </a:pPr>
            <a:r>
              <a:rPr lang="en-US" sz="2400"/>
              <a:t>Students should be sure to check the </a:t>
            </a:r>
            <a:r>
              <a:rPr lang="en-US" sz="2400" b="1"/>
              <a:t>course catalog (EXA) </a:t>
            </a:r>
            <a:r>
              <a:rPr lang="en-US" sz="2400"/>
              <a:t>before the start of the semester to see whether the courses they plan to attend are assigned to modules that they are allowed to complete.</a:t>
            </a:r>
            <a:endParaRPr/>
          </a:p>
          <a:p>
            <a:pPr marL="342900" indent="-342900" algn="just">
              <a:lnSpc>
                <a:spcPct val="107000"/>
              </a:lnSpc>
              <a:spcAft>
                <a:spcPts val="800"/>
              </a:spcAft>
              <a:buFont typeface="Wingdings"/>
              <a:buChar char="Ø"/>
              <a:defRPr/>
            </a:pPr>
            <a:r>
              <a:rPr lang="en-US" sz="2400"/>
              <a:t>If students have any questions, they should contact the </a:t>
            </a:r>
            <a:r>
              <a:rPr lang="en-US" sz="2400" b="1"/>
              <a:t>Examination Office Team </a:t>
            </a:r>
            <a:r>
              <a:rPr lang="en-US" sz="2400"/>
              <a:t>before the registration deadline</a:t>
            </a:r>
            <a:r>
              <a:rPr lang="de-DE" sz="2400"/>
              <a:t>: </a:t>
            </a:r>
            <a:endParaRPr/>
          </a:p>
          <a:p>
            <a:pPr marL="342000" algn="just">
              <a:lnSpc>
                <a:spcPct val="107000"/>
              </a:lnSpc>
              <a:spcAft>
                <a:spcPts val="800"/>
              </a:spcAft>
              <a:defRPr/>
            </a:pPr>
            <a:r>
              <a:rPr lang="de-DE" sz="2400" b="1" u="sng">
                <a:hlinkClick r:id="rId3" tooltip="http://www.phil.uni-goettingen.de/examination-office-team"/>
              </a:rPr>
              <a:t>http://www.phil.uni-goettingen.de/examination-office-team</a:t>
            </a:r>
            <a:r>
              <a:rPr lang="de-DE" sz="2400" b="1"/>
              <a:t>   </a:t>
            </a:r>
            <a:endParaRPr lang="de-DE" b="1"/>
          </a:p>
        </p:txBody>
      </p:sp>
      <p:sp>
        <p:nvSpPr>
          <p:cNvPr id="8" name="Titel 7"/>
          <p:cNvSpPr>
            <a:spLocks noGrp="1"/>
          </p:cNvSpPr>
          <p:nvPr>
            <p:ph type="title"/>
          </p:nvPr>
        </p:nvSpPr>
        <p:spPr bwMode="auto">
          <a:xfrm>
            <a:off x="361426" y="1281101"/>
            <a:ext cx="11205734" cy="695914"/>
          </a:xfrm>
        </p:spPr>
        <p:txBody>
          <a:bodyPr/>
          <a:lstStyle/>
          <a:p>
            <a:pPr>
              <a:defRPr/>
            </a:pPr>
            <a:r>
              <a:rPr lang="de-DE" sz="2400"/>
              <a:t>Exam participation V</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theme/theme1.xml><?xml version="1.0" encoding="utf-8"?>
<a:theme xmlns:a="http://schemas.openxmlformats.org/drawingml/2006/main" name="CD Orange (Master, Schlüsselkompetenzen und Professionalisiserung)">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D_Philosophische_Fakultaet_Goettingen">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D Lila (Fakultätsfarbe)">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CD Uniblau (Universität)">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CD Lila (Fakultätsfarbe)">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CD_Philosophische_Fakultaet_Goettingen</Template>
  <TotalTime>0</TotalTime>
  <Words>1916</Words>
  <Application>Microsoft Office PowerPoint</Application>
  <DocSecurity>0</DocSecurity>
  <PresentationFormat>Breitbild</PresentationFormat>
  <Paragraphs>190</Paragraphs>
  <Slides>27</Slides>
  <Notes>27</Notes>
  <HiddenSlides>0</HiddenSlides>
  <MMClips>0</MMClips>
  <ScaleCrop>false</ScaleCrop>
  <HeadingPairs>
    <vt:vector size="6" baseType="variant">
      <vt:variant>
        <vt:lpstr>Verwendete Schriftarten</vt:lpstr>
      </vt:variant>
      <vt:variant>
        <vt:i4>6</vt:i4>
      </vt:variant>
      <vt:variant>
        <vt:lpstr>Design</vt:lpstr>
      </vt:variant>
      <vt:variant>
        <vt:i4>5</vt:i4>
      </vt:variant>
      <vt:variant>
        <vt:lpstr>Folientitel</vt:lpstr>
      </vt:variant>
      <vt:variant>
        <vt:i4>27</vt:i4>
      </vt:variant>
    </vt:vector>
  </HeadingPairs>
  <TitlesOfParts>
    <vt:vector size="38" baseType="lpstr">
      <vt:lpstr>ZapfHumnst Dm BT</vt:lpstr>
      <vt:lpstr>Arial</vt:lpstr>
      <vt:lpstr>ZapfHumnst BT</vt:lpstr>
      <vt:lpstr>Wingdings</vt:lpstr>
      <vt:lpstr>Calibri</vt:lpstr>
      <vt:lpstr>Zapf Humanist 601 Ultra</vt:lpstr>
      <vt:lpstr>CD Orange (Master, Schlüsselkompetenzen und Professionalisiserung)</vt:lpstr>
      <vt:lpstr>CD_Philosophische_Fakultaet_Goettingen</vt:lpstr>
      <vt:lpstr>CD Lila (Fakultätsfarbe)</vt:lpstr>
      <vt:lpstr>CD Uniblau (Universität)</vt:lpstr>
      <vt:lpstr>1_CD Lila (Fakultätsfarbe)</vt:lpstr>
      <vt:lpstr>Information for Students</vt:lpstr>
      <vt:lpstr>Content</vt:lpstr>
      <vt:lpstr>Information by the Examination Office</vt:lpstr>
      <vt:lpstr>Exam participation I</vt:lpstr>
      <vt:lpstr>Exam participation II</vt:lpstr>
      <vt:lpstr>Exam participation III</vt:lpstr>
      <vt:lpstr>Exam participation III (cont.)</vt:lpstr>
      <vt:lpstr>Exam participation IV</vt:lpstr>
      <vt:lpstr>Exam participation V</vt:lpstr>
      <vt:lpstr>Examination forms I</vt:lpstr>
      <vt:lpstr>Examination forms II</vt:lpstr>
      <vt:lpstr>Entry of the examination assessments</vt:lpstr>
      <vt:lpstr>B.A. and M.A. forms of the Examination Office</vt:lpstr>
      <vt:lpstr>Plagiarism / Attempted deception / AI tools I</vt:lpstr>
      <vt:lpstr>Plagiarism / Attempted deception / AI tools II</vt:lpstr>
      <vt:lpstr>Links I</vt:lpstr>
      <vt:lpstr>Links II</vt:lpstr>
      <vt:lpstr>Inclusive studies and compensation for disadvantages</vt:lpstr>
      <vt:lpstr>Inclusive Studies ?!</vt:lpstr>
      <vt:lpstr>Compensation for disadvantages I</vt:lpstr>
      <vt:lpstr>Compensation for disadvantages II</vt:lpstr>
      <vt:lpstr>Internationales Schreiblabor (International Writing Lab)</vt:lpstr>
      <vt:lpstr>InDiGU-PLUS</vt:lpstr>
      <vt:lpstr>Contact points for questions</vt:lpstr>
      <vt:lpstr>Who do I contact if I have questions or difficulties?</vt:lpstr>
      <vt:lpstr>Who do I contact if I have questions or difficulties?</vt:lpstr>
      <vt:lpstr>Contact lecturer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l.grempler</dc:creator>
  <cp:keywords/>
  <dc:description/>
  <cp:lastModifiedBy>Wagener, Katrin</cp:lastModifiedBy>
  <cp:revision>198</cp:revision>
  <dcterms:created xsi:type="dcterms:W3CDTF">2020-10-07T09:23:18Z</dcterms:created>
  <dcterms:modified xsi:type="dcterms:W3CDTF">2025-10-23T07:58:25Z</dcterms:modified>
  <cp:category/>
  <dc:identifier/>
  <cp:contentStatus/>
  <dc:language/>
  <cp:version/>
</cp:coreProperties>
</file>