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9" r:id="rId8"/>
    <p:sldId id="262" r:id="rId9"/>
    <p:sldId id="270" r:id="rId10"/>
    <p:sldId id="267" r:id="rId11"/>
    <p:sldId id="271" r:id="rId12"/>
    <p:sldId id="265" r:id="rId13"/>
    <p:sldId id="272" r:id="rId14"/>
    <p:sldId id="263" r:id="rId15"/>
    <p:sldId id="273" r:id="rId16"/>
    <p:sldId id="264" r:id="rId17"/>
    <p:sldId id="274" r:id="rId18"/>
    <p:sldId id="266" r:id="rId19"/>
    <p:sldId id="275" r:id="rId20"/>
  </p:sldIdLst>
  <p:sldSz cx="9144000" cy="6858000" type="screen4x3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  <a:srgbClr val="003C68"/>
    <a:srgbClr val="990000"/>
    <a:srgbClr val="993300"/>
  </p:clrMru>
</p:presentationPr>
</file>

<file path=ppt/tableStyles.xml><?xml version="1.0" encoding="utf-8"?>
<a:tblStyleLst xmlns:a="http://schemas.openxmlformats.org/drawingml/2006/main" def="{5C22544A-7EE6-4342-B048-85BDC9FD1C3A}">
  <a:tblStyle styleId="{D7AC3CCA-C797-4891-BE02-D94E43425B78}" styleName="Mittlere Formatvorlag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E8034E78-7F5D-4C2E-B375-FC64B27BC917}" styleName="Dunkle Formatvorlag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06799F8-075E-4A3A-A7F6-7FBC6576F1A4}" styleName="Designformatvorlage 2 - Akz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75DCB02-9BB8-47FD-8907-85C794F793BA}" styleName="Designformatvorlage 1 - Akz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284E427A-3D55-4303-BF80-6455036E1DE7}" styleName="Designformatvorlage 1 - Akz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16D9F66E-5EB9-4882-86FB-DCBF35E3C3E4}" styleName="Mittlere Formatvorlage 4 - Akz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outlineViewPr>
    <p:cViewPr>
      <p:scale>
        <a:sx n="25" d="100"/>
        <a:sy n="25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ug-uszu-s1\usfb100_all$\Studiendekant\SoWi_HiWi\Statistiken\Evaluationen\Lehrevaluation\SoSe10\SoSe2010%20Eval_SowiFak%20100830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de-DE"/>
  <c:style val="31"/>
  <c:chart>
    <c:autoTitleDeleted val="1"/>
    <c:plotArea>
      <c:layout>
        <c:manualLayout>
          <c:layoutTarget val="inner"/>
          <c:xMode val="edge"/>
          <c:yMode val="edge"/>
          <c:x val="7.8530676623168594E-2"/>
          <c:y val="0.13461840153276125"/>
          <c:w val="0.86206548125146332"/>
          <c:h val="0.66647855516916421"/>
        </c:manualLayout>
      </c:layout>
      <c:barChart>
        <c:barDir val="col"/>
        <c:grouping val="clustered"/>
        <c:axId val="80379904"/>
        <c:axId val="80382976"/>
      </c:barChart>
      <c:catAx>
        <c:axId val="80379904"/>
        <c:scaling>
          <c:orientation val="minMax"/>
        </c:scaling>
        <c:axPos val="b"/>
        <c:numFmt formatCode="General" sourceLinked="1"/>
        <c:tickLblPos val="nextTo"/>
        <c:crossAx val="80382976"/>
        <c:crosses val="autoZero"/>
        <c:auto val="1"/>
        <c:lblAlgn val="ctr"/>
        <c:lblOffset val="100"/>
      </c:catAx>
      <c:valAx>
        <c:axId val="80382976"/>
        <c:scaling>
          <c:orientation val="minMax"/>
          <c:max val="1"/>
          <c:min val="0"/>
        </c:scaling>
        <c:axPos val="l"/>
        <c:numFmt formatCode="0%" sourceLinked="0"/>
        <c:tickLblPos val="nextTo"/>
        <c:crossAx val="80379904"/>
        <c:crosses val="autoZero"/>
        <c:crossBetween val="between"/>
      </c:valAx>
    </c:plotArea>
    <c:plotVisOnly val="1"/>
    <c:dispBlanksAs val="gap"/>
  </c:chart>
  <c:externalData r:id="rId1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Klicken Sie, um die Formate des Vorlagentextes zu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30DCB5C3-4794-4410-9404-259364FF283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22.Januar 2009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Informationsveranstaltung 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22.Januar 2009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Informationsveranstaltung 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515100" y="1371600"/>
            <a:ext cx="1943100" cy="4572000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85800" y="1371600"/>
            <a:ext cx="5676900" cy="4572000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22.Januar 2009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Informationsveranstaltung 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el und 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1371600"/>
            <a:ext cx="7772400" cy="4572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abellenplatzhalter 2"/>
          <p:cNvSpPr>
            <a:spLocks noGrp="1"/>
          </p:cNvSpPr>
          <p:nvPr>
            <p:ph type="tbl" idx="1"/>
          </p:nvPr>
        </p:nvSpPr>
        <p:spPr>
          <a:xfrm>
            <a:off x="685800" y="2057400"/>
            <a:ext cx="7772400" cy="3886200"/>
          </a:xfrm>
        </p:spPr>
        <p:txBody>
          <a:bodyPr/>
          <a:lstStyle/>
          <a:p>
            <a:pPr lvl="0"/>
            <a:endParaRPr lang="de-DE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22.Januar 2009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Informationsveranstaltung 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22.Januar 2009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Informationsveranstaltung 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22.Januar 2009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Informationsveranstaltung 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85800" y="2057400"/>
            <a:ext cx="38100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2057400"/>
            <a:ext cx="38100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22.Januar 2009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Informationsveranstaltung 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22.Januar 2009</a:t>
            </a: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Informationsveranstaltung 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22.Januar 2009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Informationsveranstaltung 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22.Januar 2009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Informationsveranstaltung 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22.Januar 2009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Informationsveranstaltung 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22.Januar 2009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Informationsveranstaltung 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vmlDrawing" Target="../drawings/vmlDrawing1.v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7"/>
          <p:cNvGraphicFramePr>
            <a:graphicFrameLocks noChangeAspect="1"/>
          </p:cNvGraphicFramePr>
          <p:nvPr/>
        </p:nvGraphicFramePr>
        <p:xfrm>
          <a:off x="0" y="0"/>
          <a:ext cx="9144000" cy="6861175"/>
        </p:xfrm>
        <a:graphic>
          <a:graphicData uri="http://schemas.openxmlformats.org/presentationml/2006/ole">
            <p:oleObj spid="_x0000_s1026" name="Photo Editor-Foto" r:id="rId15" imgW="13657143" imgH="10247619" progId="">
              <p:embed/>
            </p:oleObj>
          </a:graphicData>
        </a:graphic>
      </p:graphicFrame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371600"/>
            <a:ext cx="7772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2057400"/>
            <a:ext cx="77724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die Formate des Vorlagentextes zu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0" y="64008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3C68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de-DE"/>
              <a:t>22.Januar 2009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81000" y="6400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3C68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de-DE"/>
              <a:t>Informationsveranstaltung 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03C68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03C68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03C68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03C68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03C68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rgbClr val="003C68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rgbClr val="003C68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rgbClr val="003C68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rgbClr val="003C68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rgbClr val="003C68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rgbClr val="003C68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rgbClr val="003C68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400">
          <a:solidFill>
            <a:srgbClr val="003C68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rgbClr val="003C68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rgbClr val="003C68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rgbClr val="003C68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rgbClr val="003C68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rgbClr val="003C68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dirty="0" smtClean="0"/>
              <a:t>09. Mai 2012</a:t>
            </a:r>
            <a:endParaRPr lang="de-DE" dirty="0"/>
          </a:p>
        </p:txBody>
      </p:sp>
      <p:sp>
        <p:nvSpPr>
          <p:cNvPr id="5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381000" y="6400800"/>
            <a:ext cx="4191000" cy="457200"/>
          </a:xfrm>
        </p:spPr>
        <p:txBody>
          <a:bodyPr/>
          <a:lstStyle/>
          <a:p>
            <a:pPr>
              <a:defRPr/>
            </a:pPr>
            <a:r>
              <a:rPr lang="de-DE" dirty="0" smtClean="0"/>
              <a:t>Lehrevaluation – Bericht Studienkommission</a:t>
            </a:r>
            <a:endParaRPr lang="de-DE" dirty="0"/>
          </a:p>
        </p:txBody>
      </p:sp>
      <p:sp>
        <p:nvSpPr>
          <p:cNvPr id="2052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495300" y="2099469"/>
            <a:ext cx="8153400" cy="2659063"/>
          </a:xfrm>
        </p:spPr>
        <p:txBody>
          <a:bodyPr/>
          <a:lstStyle/>
          <a:p>
            <a:pPr algn="ctr" eaLnBrk="1" hangingPunct="1">
              <a:lnSpc>
                <a:spcPct val="150000"/>
              </a:lnSpc>
              <a:defRPr/>
            </a:pPr>
            <a:r>
              <a:rPr lang="de-DE" sz="3200" b="1" u="sng" dirty="0" smtClean="0"/>
              <a:t>Die Lehrveranstaltungsevaluation an der Sozialwissenschaftlichen Fakultät</a:t>
            </a:r>
            <a:endParaRPr lang="de-DE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3568" y="1052736"/>
            <a:ext cx="7772400" cy="457200"/>
          </a:xfrm>
        </p:spPr>
        <p:txBody>
          <a:bodyPr/>
          <a:lstStyle/>
          <a:p>
            <a:pPr algn="ctr"/>
            <a:r>
              <a:rPr lang="de-DE" u="sng" dirty="0" smtClean="0"/>
              <a:t>MZS: Lehrqualität auf Modulebene im Sommersemester 2011</a:t>
            </a:r>
            <a:endParaRPr lang="de-DE" u="sng" dirty="0"/>
          </a:p>
        </p:txBody>
      </p:sp>
      <p:sp>
        <p:nvSpPr>
          <p:cNvPr id="6" name="Datumsplatzhalter 1"/>
          <p:cNvSpPr>
            <a:spLocks noGrp="1"/>
          </p:cNvSpPr>
          <p:nvPr>
            <p:ph type="dt" sz="quarter" idx="10"/>
          </p:nvPr>
        </p:nvSpPr>
        <p:spPr>
          <a:xfrm>
            <a:off x="6858000" y="6400800"/>
            <a:ext cx="1905000" cy="457200"/>
          </a:xfrm>
        </p:spPr>
        <p:txBody>
          <a:bodyPr/>
          <a:lstStyle/>
          <a:p>
            <a:pPr>
              <a:defRPr/>
            </a:pPr>
            <a:r>
              <a:rPr lang="de-DE" dirty="0" smtClean="0"/>
              <a:t>09. Mai 2012</a:t>
            </a:r>
          </a:p>
          <a:p>
            <a:pPr>
              <a:defRPr/>
            </a:pPr>
            <a:endParaRPr lang="de-DE" dirty="0"/>
          </a:p>
        </p:txBody>
      </p:sp>
      <p:sp>
        <p:nvSpPr>
          <p:cNvPr id="7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381000" y="6400800"/>
            <a:ext cx="4191000" cy="457200"/>
          </a:xfrm>
        </p:spPr>
        <p:txBody>
          <a:bodyPr/>
          <a:lstStyle/>
          <a:p>
            <a:pPr>
              <a:defRPr/>
            </a:pPr>
            <a:r>
              <a:rPr lang="de-DE" dirty="0" smtClean="0"/>
              <a:t>Lehrevaluation – Bericht Studienkommission</a:t>
            </a:r>
            <a:endParaRPr lang="de-DE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844824"/>
            <a:ext cx="7416824" cy="4520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3568" y="1196752"/>
            <a:ext cx="7772400" cy="457200"/>
          </a:xfrm>
        </p:spPr>
        <p:txBody>
          <a:bodyPr/>
          <a:lstStyle/>
          <a:p>
            <a:pPr algn="ctr"/>
            <a:r>
              <a:rPr lang="de-DE" u="sng" dirty="0" smtClean="0"/>
              <a:t>MZS: Lehrqualität auf Modulebene im Vergleich zum Sommersemester 2010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 dirty="0" smtClean="0"/>
              <a:t>09. Mai 2012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Informationsveranstaltung </a:t>
            </a:r>
            <a:endParaRPr lang="de-DE"/>
          </a:p>
        </p:txBody>
      </p:sp>
      <p:pic>
        <p:nvPicPr>
          <p:cNvPr id="16385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2060848"/>
            <a:ext cx="7488832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3568" y="1196752"/>
            <a:ext cx="7772400" cy="457200"/>
          </a:xfrm>
        </p:spPr>
        <p:txBody>
          <a:bodyPr/>
          <a:lstStyle/>
          <a:p>
            <a:pPr algn="ctr"/>
            <a:r>
              <a:rPr lang="de-DE" u="sng" dirty="0" smtClean="0"/>
              <a:t>Erziehungswissenschaft: Lehrqualität auf Modulebene im Sommersemester 2011</a:t>
            </a:r>
            <a:endParaRPr lang="de-DE" u="sng" dirty="0"/>
          </a:p>
        </p:txBody>
      </p:sp>
      <p:sp>
        <p:nvSpPr>
          <p:cNvPr id="6" name="Datumsplatzhalter 1"/>
          <p:cNvSpPr>
            <a:spLocks noGrp="1"/>
          </p:cNvSpPr>
          <p:nvPr>
            <p:ph type="dt" sz="quarter" idx="10"/>
          </p:nvPr>
        </p:nvSpPr>
        <p:spPr>
          <a:xfrm>
            <a:off x="6858000" y="6400800"/>
            <a:ext cx="1905000" cy="457200"/>
          </a:xfrm>
        </p:spPr>
        <p:txBody>
          <a:bodyPr/>
          <a:lstStyle/>
          <a:p>
            <a:pPr>
              <a:defRPr/>
            </a:pPr>
            <a:r>
              <a:rPr lang="de-DE" dirty="0" smtClean="0"/>
              <a:t>09. Mai 2012</a:t>
            </a:r>
          </a:p>
          <a:p>
            <a:pPr>
              <a:defRPr/>
            </a:pPr>
            <a:endParaRPr lang="de-DE" dirty="0"/>
          </a:p>
        </p:txBody>
      </p:sp>
      <p:sp>
        <p:nvSpPr>
          <p:cNvPr id="7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381000" y="6400800"/>
            <a:ext cx="4191000" cy="457200"/>
          </a:xfrm>
        </p:spPr>
        <p:txBody>
          <a:bodyPr/>
          <a:lstStyle/>
          <a:p>
            <a:pPr>
              <a:defRPr/>
            </a:pPr>
            <a:r>
              <a:rPr lang="de-DE" dirty="0" smtClean="0"/>
              <a:t>Lehrevaluation – Bericht Studienkommission</a:t>
            </a:r>
            <a:endParaRPr lang="de-DE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988840"/>
            <a:ext cx="6626225" cy="3951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3568" y="1124744"/>
            <a:ext cx="7772400" cy="457200"/>
          </a:xfrm>
        </p:spPr>
        <p:txBody>
          <a:bodyPr/>
          <a:lstStyle/>
          <a:p>
            <a:pPr algn="ctr"/>
            <a:r>
              <a:rPr lang="de-DE" u="sng" dirty="0" smtClean="0"/>
              <a:t>Erziehungswissenschaft: Lehrqualität auf Modulebene im Vergleich zum Sommersemester 2010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 dirty="0" smtClean="0"/>
              <a:t>09. Mai 2012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Informationsveranstaltung </a:t>
            </a:r>
            <a:endParaRPr lang="de-DE"/>
          </a:p>
        </p:txBody>
      </p:sp>
      <p:pic>
        <p:nvPicPr>
          <p:cNvPr id="14337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916832"/>
            <a:ext cx="7200800" cy="44485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u="sng" dirty="0" smtClean="0"/>
              <a:t>Politikwissenschaft: Lehrqualität auf Modulebene im Sommersemester 2011</a:t>
            </a:r>
            <a:endParaRPr lang="de-DE" u="sng" dirty="0"/>
          </a:p>
        </p:txBody>
      </p:sp>
      <p:sp>
        <p:nvSpPr>
          <p:cNvPr id="6" name="Datumsplatzhalter 1"/>
          <p:cNvSpPr>
            <a:spLocks noGrp="1"/>
          </p:cNvSpPr>
          <p:nvPr>
            <p:ph type="dt" sz="quarter" idx="10"/>
          </p:nvPr>
        </p:nvSpPr>
        <p:spPr>
          <a:xfrm>
            <a:off x="6858000" y="6400800"/>
            <a:ext cx="1905000" cy="457200"/>
          </a:xfrm>
        </p:spPr>
        <p:txBody>
          <a:bodyPr/>
          <a:lstStyle/>
          <a:p>
            <a:pPr>
              <a:defRPr/>
            </a:pPr>
            <a:r>
              <a:rPr lang="de-DE" dirty="0" smtClean="0"/>
              <a:t>09. Mai 2012</a:t>
            </a:r>
          </a:p>
          <a:p>
            <a:pPr>
              <a:defRPr/>
            </a:pPr>
            <a:endParaRPr lang="de-DE" dirty="0"/>
          </a:p>
        </p:txBody>
      </p:sp>
      <p:sp>
        <p:nvSpPr>
          <p:cNvPr id="7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381000" y="6400800"/>
            <a:ext cx="4191000" cy="457200"/>
          </a:xfrm>
        </p:spPr>
        <p:txBody>
          <a:bodyPr/>
          <a:lstStyle/>
          <a:p>
            <a:pPr>
              <a:defRPr/>
            </a:pPr>
            <a:r>
              <a:rPr lang="de-DE" dirty="0" smtClean="0"/>
              <a:t>Lehrevaluation – Bericht Studienkommission</a:t>
            </a:r>
            <a:endParaRPr lang="de-DE" dirty="0"/>
          </a:p>
        </p:txBody>
      </p:sp>
      <p:pic>
        <p:nvPicPr>
          <p:cNvPr id="1331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2132856"/>
            <a:ext cx="6840760" cy="415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55576" y="1124744"/>
            <a:ext cx="7772400" cy="457200"/>
          </a:xfrm>
        </p:spPr>
        <p:txBody>
          <a:bodyPr/>
          <a:lstStyle/>
          <a:p>
            <a:pPr algn="ctr"/>
            <a:r>
              <a:rPr lang="de-DE" u="sng" dirty="0" smtClean="0"/>
              <a:t>Politikwissenschaft: Lehrqualität auf Modulebene im Vergleich zum Sommersemester 2010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 dirty="0" smtClean="0"/>
              <a:t>09. Mai 2012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Informationsveranstaltung </a:t>
            </a:r>
            <a:endParaRPr lang="de-DE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988840"/>
            <a:ext cx="7344816" cy="4336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55576" y="1052736"/>
            <a:ext cx="7772400" cy="457200"/>
          </a:xfrm>
        </p:spPr>
        <p:txBody>
          <a:bodyPr/>
          <a:lstStyle/>
          <a:p>
            <a:pPr algn="ctr"/>
            <a:r>
              <a:rPr lang="de-DE" u="sng" dirty="0" smtClean="0"/>
              <a:t>Soziologie: Lehrqualität auf Modulebene im Sommersemester 2011</a:t>
            </a:r>
            <a:endParaRPr lang="de-DE" u="sng" dirty="0"/>
          </a:p>
        </p:txBody>
      </p:sp>
      <p:sp>
        <p:nvSpPr>
          <p:cNvPr id="6" name="Datumsplatzhalter 1"/>
          <p:cNvSpPr>
            <a:spLocks noGrp="1"/>
          </p:cNvSpPr>
          <p:nvPr>
            <p:ph type="dt" sz="quarter" idx="10"/>
          </p:nvPr>
        </p:nvSpPr>
        <p:spPr>
          <a:xfrm>
            <a:off x="6858000" y="6400800"/>
            <a:ext cx="1905000" cy="457200"/>
          </a:xfrm>
        </p:spPr>
        <p:txBody>
          <a:bodyPr/>
          <a:lstStyle/>
          <a:p>
            <a:pPr>
              <a:defRPr/>
            </a:pPr>
            <a:r>
              <a:rPr lang="de-DE" dirty="0" smtClean="0"/>
              <a:t>09. Mai 2012</a:t>
            </a:r>
          </a:p>
          <a:p>
            <a:pPr>
              <a:defRPr/>
            </a:pPr>
            <a:endParaRPr lang="de-DE" dirty="0"/>
          </a:p>
        </p:txBody>
      </p:sp>
      <p:sp>
        <p:nvSpPr>
          <p:cNvPr id="7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381000" y="6400800"/>
            <a:ext cx="4191000" cy="457200"/>
          </a:xfrm>
        </p:spPr>
        <p:txBody>
          <a:bodyPr/>
          <a:lstStyle/>
          <a:p>
            <a:pPr>
              <a:defRPr/>
            </a:pPr>
            <a:r>
              <a:rPr lang="de-DE" dirty="0" smtClean="0"/>
              <a:t>Lehrevaluation – Bericht Studienkommission</a:t>
            </a:r>
            <a:endParaRPr lang="de-DE" dirty="0"/>
          </a:p>
        </p:txBody>
      </p:sp>
      <p:graphicFrame>
        <p:nvGraphicFramePr>
          <p:cNvPr id="9" name="Diagramm 8"/>
          <p:cNvGraphicFramePr>
            <a:graphicFrameLocks/>
          </p:cNvGraphicFramePr>
          <p:nvPr/>
        </p:nvGraphicFramePr>
        <p:xfrm>
          <a:off x="1475656" y="2060848"/>
          <a:ext cx="6086475" cy="41624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1265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1916832"/>
            <a:ext cx="7272808" cy="442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3568" y="1196752"/>
            <a:ext cx="7772400" cy="457200"/>
          </a:xfrm>
        </p:spPr>
        <p:txBody>
          <a:bodyPr/>
          <a:lstStyle/>
          <a:p>
            <a:pPr algn="ctr"/>
            <a:r>
              <a:rPr lang="de-DE" u="sng" dirty="0" smtClean="0"/>
              <a:t>Soziologie: Lehrqualität auf Modulebene im Vergleich zum Sommersemester 2010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 dirty="0" smtClean="0"/>
              <a:t>09. Mai 2012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Informationsveranstaltung </a:t>
            </a:r>
            <a:endParaRPr lang="de-DE"/>
          </a:p>
        </p:txBody>
      </p:sp>
      <p:pic>
        <p:nvPicPr>
          <p:cNvPr id="10241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988840"/>
            <a:ext cx="7128792" cy="4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3568" y="1124744"/>
            <a:ext cx="7772400" cy="457200"/>
          </a:xfrm>
        </p:spPr>
        <p:txBody>
          <a:bodyPr/>
          <a:lstStyle/>
          <a:p>
            <a:pPr algn="ctr"/>
            <a:r>
              <a:rPr lang="de-DE" u="sng" dirty="0" smtClean="0"/>
              <a:t>Sportwissenschaften: Lehrqualität auf Modulebene im Sommersemester 2011</a:t>
            </a:r>
            <a:endParaRPr lang="de-DE" u="sng" dirty="0"/>
          </a:p>
        </p:txBody>
      </p:sp>
      <p:sp>
        <p:nvSpPr>
          <p:cNvPr id="6" name="Datumsplatzhalter 1"/>
          <p:cNvSpPr>
            <a:spLocks noGrp="1"/>
          </p:cNvSpPr>
          <p:nvPr>
            <p:ph type="dt" sz="quarter" idx="10"/>
          </p:nvPr>
        </p:nvSpPr>
        <p:spPr>
          <a:xfrm>
            <a:off x="6858000" y="6400800"/>
            <a:ext cx="1905000" cy="457200"/>
          </a:xfrm>
        </p:spPr>
        <p:txBody>
          <a:bodyPr/>
          <a:lstStyle/>
          <a:p>
            <a:pPr>
              <a:defRPr/>
            </a:pPr>
            <a:r>
              <a:rPr lang="de-DE" dirty="0" smtClean="0"/>
              <a:t>09. Mai 2012</a:t>
            </a:r>
          </a:p>
          <a:p>
            <a:pPr>
              <a:defRPr/>
            </a:pPr>
            <a:endParaRPr lang="de-DE" dirty="0"/>
          </a:p>
        </p:txBody>
      </p:sp>
      <p:sp>
        <p:nvSpPr>
          <p:cNvPr id="7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381000" y="6400800"/>
            <a:ext cx="4191000" cy="457200"/>
          </a:xfrm>
        </p:spPr>
        <p:txBody>
          <a:bodyPr/>
          <a:lstStyle/>
          <a:p>
            <a:pPr>
              <a:defRPr/>
            </a:pPr>
            <a:r>
              <a:rPr lang="de-DE" dirty="0" smtClean="0"/>
              <a:t>Lehrevaluation – Bericht Studienkommission</a:t>
            </a:r>
            <a:endParaRPr lang="de-DE" dirty="0"/>
          </a:p>
        </p:txBody>
      </p:sp>
      <p:pic>
        <p:nvPicPr>
          <p:cNvPr id="921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916832"/>
            <a:ext cx="7344816" cy="4477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u="sng" dirty="0" smtClean="0"/>
              <a:t>Sportwissenschaften: Lehrqualität auf Modulebene im Vergleich zum Sommersemester 2010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 dirty="0" smtClean="0"/>
              <a:t>09. Mai 2012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Informationsveranstaltung </a:t>
            </a:r>
            <a:endParaRPr lang="de-DE"/>
          </a:p>
        </p:txBody>
      </p:sp>
      <p:pic>
        <p:nvPicPr>
          <p:cNvPr id="8193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2204864"/>
            <a:ext cx="7920880" cy="4229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u="sng" dirty="0" smtClean="0"/>
              <a:t>Gliederung</a:t>
            </a:r>
            <a:endParaRPr lang="de-DE" u="sng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lnSpc>
                <a:spcPct val="114000"/>
              </a:lnSpc>
              <a:buFont typeface="+mj-lt"/>
              <a:buAutoNum type="arabicPeriod"/>
            </a:pPr>
            <a:r>
              <a:rPr lang="de-DE" dirty="0" smtClean="0"/>
              <a:t>Operationalisierung</a:t>
            </a:r>
          </a:p>
          <a:p>
            <a:pPr marL="457200" indent="-457200">
              <a:lnSpc>
                <a:spcPct val="114000"/>
              </a:lnSpc>
              <a:buFont typeface="+mj-lt"/>
              <a:buAutoNum type="arabicPeriod"/>
            </a:pPr>
            <a:r>
              <a:rPr lang="de-DE" dirty="0" smtClean="0"/>
              <a:t>Lehrqualität auf Fächerebene im Vergleich </a:t>
            </a:r>
          </a:p>
          <a:p>
            <a:pPr marL="457200" indent="-457200">
              <a:lnSpc>
                <a:spcPct val="114000"/>
              </a:lnSpc>
              <a:buFont typeface="+mj-lt"/>
              <a:buAutoNum type="arabicPeriod"/>
            </a:pPr>
            <a:r>
              <a:rPr lang="de-DE" dirty="0" smtClean="0"/>
              <a:t>Lehrqualität auf Modulebene</a:t>
            </a:r>
          </a:p>
        </p:txBody>
      </p:sp>
      <p:sp>
        <p:nvSpPr>
          <p:cNvPr id="6" name="Datumsplatzhalter 1"/>
          <p:cNvSpPr>
            <a:spLocks noGrp="1"/>
          </p:cNvSpPr>
          <p:nvPr>
            <p:ph type="dt" sz="quarter" idx="10"/>
          </p:nvPr>
        </p:nvSpPr>
        <p:spPr>
          <a:xfrm>
            <a:off x="6858000" y="6400800"/>
            <a:ext cx="1905000" cy="457200"/>
          </a:xfrm>
        </p:spPr>
        <p:txBody>
          <a:bodyPr/>
          <a:lstStyle/>
          <a:p>
            <a:pPr>
              <a:defRPr/>
            </a:pPr>
            <a:r>
              <a:rPr lang="de-DE" dirty="0" smtClean="0"/>
              <a:t>09. Mai 2012</a:t>
            </a:r>
          </a:p>
          <a:p>
            <a:pPr>
              <a:defRPr/>
            </a:pPr>
            <a:endParaRPr lang="de-DE" dirty="0"/>
          </a:p>
        </p:txBody>
      </p:sp>
      <p:sp>
        <p:nvSpPr>
          <p:cNvPr id="7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381000" y="6400800"/>
            <a:ext cx="4191000" cy="457200"/>
          </a:xfrm>
        </p:spPr>
        <p:txBody>
          <a:bodyPr/>
          <a:lstStyle/>
          <a:p>
            <a:pPr>
              <a:defRPr/>
            </a:pPr>
            <a:r>
              <a:rPr lang="de-DE" dirty="0" smtClean="0"/>
              <a:t>Lehrevaluation – Bericht Studienkommission</a:t>
            </a: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u="sng" dirty="0" smtClean="0"/>
              <a:t>Operationalisierung</a:t>
            </a:r>
            <a:endParaRPr lang="de-DE" u="sng" dirty="0"/>
          </a:p>
        </p:txBody>
      </p:sp>
      <p:sp>
        <p:nvSpPr>
          <p:cNvPr id="6" name="Datumsplatzhalter 1"/>
          <p:cNvSpPr>
            <a:spLocks noGrp="1"/>
          </p:cNvSpPr>
          <p:nvPr>
            <p:ph type="dt" sz="quarter" idx="10"/>
          </p:nvPr>
        </p:nvSpPr>
        <p:spPr>
          <a:xfrm>
            <a:off x="6858000" y="6400800"/>
            <a:ext cx="1905000" cy="457200"/>
          </a:xfrm>
        </p:spPr>
        <p:txBody>
          <a:bodyPr/>
          <a:lstStyle/>
          <a:p>
            <a:pPr>
              <a:defRPr/>
            </a:pPr>
            <a:r>
              <a:rPr lang="de-DE" dirty="0" smtClean="0"/>
              <a:t>09. Mai 2012</a:t>
            </a:r>
          </a:p>
          <a:p>
            <a:pPr>
              <a:defRPr/>
            </a:pPr>
            <a:endParaRPr lang="de-DE" dirty="0"/>
          </a:p>
        </p:txBody>
      </p:sp>
      <p:sp>
        <p:nvSpPr>
          <p:cNvPr id="7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381000" y="6400800"/>
            <a:ext cx="4191000" cy="457200"/>
          </a:xfrm>
        </p:spPr>
        <p:txBody>
          <a:bodyPr/>
          <a:lstStyle/>
          <a:p>
            <a:pPr>
              <a:defRPr/>
            </a:pPr>
            <a:r>
              <a:rPr lang="de-DE" dirty="0" smtClean="0"/>
              <a:t>Lehrevaluation – Bericht Studienkommission</a:t>
            </a:r>
            <a:endParaRPr lang="de-DE" dirty="0"/>
          </a:p>
        </p:txBody>
      </p:sp>
      <p:sp>
        <p:nvSpPr>
          <p:cNvPr id="8" name="Inhaltsplatzhalt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de-DE" dirty="0" smtClean="0"/>
              <a:t>Mit der LV bin ich voll und ganz zufrieden. (17%)</a:t>
            </a:r>
          </a:p>
          <a:p>
            <a:pPr marL="457200" indent="-457200">
              <a:buFont typeface="+mj-lt"/>
              <a:buAutoNum type="arabicPeriod"/>
            </a:pPr>
            <a:r>
              <a:rPr lang="de-DE" dirty="0" smtClean="0"/>
              <a:t>In dieser LV lerne ich viel. (17%)</a:t>
            </a:r>
          </a:p>
          <a:p>
            <a:pPr marL="457200" indent="-457200">
              <a:buFont typeface="+mj-lt"/>
              <a:buAutoNum type="arabicPeriod"/>
            </a:pPr>
            <a:r>
              <a:rPr lang="de-DE" dirty="0" smtClean="0"/>
              <a:t>Die Lehrperson vermittelt den Stoff verständlich. (17%)</a:t>
            </a:r>
          </a:p>
          <a:p>
            <a:pPr marL="457200" indent="-457200">
              <a:buFont typeface="+mj-lt"/>
              <a:buAutoNum type="arabicPeriod"/>
            </a:pPr>
            <a:r>
              <a:rPr lang="de-DE" dirty="0" smtClean="0"/>
              <a:t>Die LV gefällt mir sehr. (17%)</a:t>
            </a:r>
          </a:p>
          <a:p>
            <a:pPr marL="457200" indent="-457200">
              <a:buFont typeface="+mj-lt"/>
              <a:buAutoNum type="arabicPeriod"/>
            </a:pPr>
            <a:r>
              <a:rPr lang="de-DE" dirty="0" smtClean="0"/>
              <a:t>Die </a:t>
            </a:r>
            <a:r>
              <a:rPr lang="de-DE" dirty="0" err="1" smtClean="0"/>
              <a:t>Lehrpers</a:t>
            </a:r>
            <a:r>
              <a:rPr lang="de-DE" dirty="0" smtClean="0"/>
              <a:t>. gestaltet die LV anregend u. lebendig .(16%)</a:t>
            </a:r>
          </a:p>
          <a:p>
            <a:pPr marL="457200" indent="-457200">
              <a:buFont typeface="+mj-lt"/>
              <a:buAutoNum type="arabicPeriod"/>
            </a:pPr>
            <a:r>
              <a:rPr lang="de-DE" dirty="0" smtClean="0"/>
              <a:t>Die LV hilft mir, fachliche Zusammenhänge richtig zu verstehen. (16%)</a:t>
            </a:r>
          </a:p>
          <a:p>
            <a:pPr marL="457200" indent="-457200">
              <a:buNone/>
            </a:pPr>
            <a:endParaRPr lang="de-DE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99592" y="1196752"/>
            <a:ext cx="7772400" cy="457200"/>
          </a:xfrm>
        </p:spPr>
        <p:txBody>
          <a:bodyPr/>
          <a:lstStyle/>
          <a:p>
            <a:r>
              <a:rPr lang="de-DE" u="sng" dirty="0" smtClean="0"/>
              <a:t>Lehrqualität auf Fächerebene im Vergleich</a:t>
            </a:r>
            <a:endParaRPr lang="de-DE" u="sng" dirty="0"/>
          </a:p>
        </p:txBody>
      </p:sp>
      <p:sp>
        <p:nvSpPr>
          <p:cNvPr id="6" name="Datumsplatzhalter 1"/>
          <p:cNvSpPr>
            <a:spLocks noGrp="1"/>
          </p:cNvSpPr>
          <p:nvPr>
            <p:ph type="dt" sz="quarter" idx="10"/>
          </p:nvPr>
        </p:nvSpPr>
        <p:spPr>
          <a:xfrm>
            <a:off x="6858000" y="6400800"/>
            <a:ext cx="1905000" cy="457200"/>
          </a:xfrm>
        </p:spPr>
        <p:txBody>
          <a:bodyPr/>
          <a:lstStyle/>
          <a:p>
            <a:pPr>
              <a:defRPr/>
            </a:pPr>
            <a:r>
              <a:rPr lang="de-DE" dirty="0" smtClean="0"/>
              <a:t>09. Mai 2012</a:t>
            </a:r>
          </a:p>
          <a:p>
            <a:pPr>
              <a:defRPr/>
            </a:pPr>
            <a:endParaRPr lang="de-DE" dirty="0"/>
          </a:p>
        </p:txBody>
      </p:sp>
      <p:sp>
        <p:nvSpPr>
          <p:cNvPr id="7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381000" y="6400800"/>
            <a:ext cx="4191000" cy="457200"/>
          </a:xfrm>
        </p:spPr>
        <p:txBody>
          <a:bodyPr/>
          <a:lstStyle/>
          <a:p>
            <a:pPr>
              <a:defRPr/>
            </a:pPr>
            <a:r>
              <a:rPr lang="de-DE" dirty="0" smtClean="0"/>
              <a:t>Lehrevaluation – Bericht Studienkommission</a:t>
            </a:r>
            <a:endParaRPr lang="de-DE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772816"/>
            <a:ext cx="7980363" cy="4614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u="sng" dirty="0" smtClean="0"/>
              <a:t>Lehrqualität auf Fächerebene – Die Daten</a:t>
            </a:r>
            <a:endParaRPr lang="de-DE" u="sng" dirty="0"/>
          </a:p>
        </p:txBody>
      </p:sp>
      <p:sp>
        <p:nvSpPr>
          <p:cNvPr id="6" name="Datumsplatzhalter 1"/>
          <p:cNvSpPr>
            <a:spLocks noGrp="1"/>
          </p:cNvSpPr>
          <p:nvPr>
            <p:ph type="dt" sz="quarter" idx="10"/>
          </p:nvPr>
        </p:nvSpPr>
        <p:spPr>
          <a:xfrm>
            <a:off x="6858000" y="6400800"/>
            <a:ext cx="1905000" cy="457200"/>
          </a:xfrm>
        </p:spPr>
        <p:txBody>
          <a:bodyPr/>
          <a:lstStyle/>
          <a:p>
            <a:pPr>
              <a:defRPr/>
            </a:pPr>
            <a:r>
              <a:rPr lang="de-DE" dirty="0" smtClean="0"/>
              <a:t>09. Mai 2012</a:t>
            </a:r>
          </a:p>
          <a:p>
            <a:pPr>
              <a:defRPr/>
            </a:pPr>
            <a:endParaRPr lang="de-DE" dirty="0"/>
          </a:p>
        </p:txBody>
      </p:sp>
      <p:sp>
        <p:nvSpPr>
          <p:cNvPr id="7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381000" y="6400800"/>
            <a:ext cx="4191000" cy="457200"/>
          </a:xfrm>
        </p:spPr>
        <p:txBody>
          <a:bodyPr/>
          <a:lstStyle/>
          <a:p>
            <a:pPr>
              <a:defRPr/>
            </a:pPr>
            <a:r>
              <a:rPr lang="de-DE" dirty="0" smtClean="0"/>
              <a:t>Lehrevaluation – Bericht Studienkommission</a:t>
            </a:r>
            <a:endParaRPr lang="de-DE" dirty="0"/>
          </a:p>
        </p:txBody>
      </p:sp>
      <p:graphicFrame>
        <p:nvGraphicFramePr>
          <p:cNvPr id="9" name="Tabelle 8"/>
          <p:cNvGraphicFramePr>
            <a:graphicFrameLocks noGrp="1"/>
          </p:cNvGraphicFramePr>
          <p:nvPr/>
        </p:nvGraphicFramePr>
        <p:xfrm>
          <a:off x="971600" y="2060848"/>
          <a:ext cx="6696744" cy="1745946"/>
        </p:xfrm>
        <a:graphic>
          <a:graphicData uri="http://schemas.openxmlformats.org/drawingml/2006/table">
            <a:tbl>
              <a:tblPr/>
              <a:tblGrid>
                <a:gridCol w="1661207"/>
                <a:gridCol w="1904798"/>
                <a:gridCol w="2172349"/>
                <a:gridCol w="958390"/>
              </a:tblGrid>
              <a:tr h="221942"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Fachbereich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Anzahl der Fragebögen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Anzahl der LV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SoSe 2010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1942"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Ethnologie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659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80,2%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1942"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Geschlechterforschung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268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85,4%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1942"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MZS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457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81,9%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352"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Erziehungswissenschaft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1065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65,0%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1942"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Politikwissenschaft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755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74,2%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1942"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Soziologie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735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76,0%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1942"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Sportwissenschaften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1163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82,1%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2" name="Tabelle 11"/>
          <p:cNvGraphicFramePr>
            <a:graphicFrameLocks noGrp="1"/>
          </p:cNvGraphicFramePr>
          <p:nvPr/>
        </p:nvGraphicFramePr>
        <p:xfrm>
          <a:off x="971600" y="3933056"/>
          <a:ext cx="6696744" cy="1842617"/>
        </p:xfrm>
        <a:graphic>
          <a:graphicData uri="http://schemas.openxmlformats.org/drawingml/2006/table">
            <a:tbl>
              <a:tblPr/>
              <a:tblGrid>
                <a:gridCol w="1661207"/>
                <a:gridCol w="1904798"/>
                <a:gridCol w="2172349"/>
                <a:gridCol w="958390"/>
              </a:tblGrid>
              <a:tr h="230163"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Fachbereich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Anzahl der Fragebögen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Anzahl der LV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SoSe 2011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0163"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Ethnologie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885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88,80%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0163"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Geschlechterforschung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88,40%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0163"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MZS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341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89,10%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1476"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Erziehungswissenschaft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770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81,70%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0163"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Politikwissenschaft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589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85,10%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0163"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Soziologie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571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82,80%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0163"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Sportwissenschaften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514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81,10%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3568" y="1124744"/>
            <a:ext cx="7772400" cy="457200"/>
          </a:xfrm>
        </p:spPr>
        <p:txBody>
          <a:bodyPr/>
          <a:lstStyle/>
          <a:p>
            <a:pPr algn="ctr"/>
            <a:r>
              <a:rPr lang="de-DE" u="sng" dirty="0" smtClean="0"/>
              <a:t>Ethnologie: Lehrqualität auf Modulebene im Sommersemester 2011</a:t>
            </a:r>
            <a:endParaRPr lang="de-DE" u="sng" dirty="0"/>
          </a:p>
        </p:txBody>
      </p:sp>
      <p:sp>
        <p:nvSpPr>
          <p:cNvPr id="6" name="Datumsplatzhalter 1"/>
          <p:cNvSpPr>
            <a:spLocks noGrp="1"/>
          </p:cNvSpPr>
          <p:nvPr>
            <p:ph type="dt" sz="quarter" idx="10"/>
          </p:nvPr>
        </p:nvSpPr>
        <p:spPr>
          <a:xfrm>
            <a:off x="6858000" y="6400800"/>
            <a:ext cx="1905000" cy="457200"/>
          </a:xfrm>
        </p:spPr>
        <p:txBody>
          <a:bodyPr/>
          <a:lstStyle/>
          <a:p>
            <a:pPr>
              <a:defRPr/>
            </a:pPr>
            <a:r>
              <a:rPr lang="de-DE" dirty="0" smtClean="0"/>
              <a:t>09. Mai 2012</a:t>
            </a:r>
          </a:p>
          <a:p>
            <a:pPr>
              <a:defRPr/>
            </a:pPr>
            <a:endParaRPr lang="de-DE" dirty="0"/>
          </a:p>
        </p:txBody>
      </p:sp>
      <p:sp>
        <p:nvSpPr>
          <p:cNvPr id="7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381000" y="6400800"/>
            <a:ext cx="4191000" cy="457200"/>
          </a:xfrm>
        </p:spPr>
        <p:txBody>
          <a:bodyPr/>
          <a:lstStyle/>
          <a:p>
            <a:pPr>
              <a:defRPr/>
            </a:pPr>
            <a:r>
              <a:rPr lang="de-DE" dirty="0" smtClean="0"/>
              <a:t>Lehrevaluation – Bericht Studienkommission</a:t>
            </a:r>
            <a:endParaRPr lang="de-DE" dirty="0"/>
          </a:p>
        </p:txBody>
      </p:sp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916832"/>
            <a:ext cx="7344816" cy="44744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u="sng" dirty="0" smtClean="0"/>
              <a:t>Ethnologie: Lehrqualität auf Modulebene im Vergleich zum Sommersemester 2010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 dirty="0" smtClean="0"/>
              <a:t>09. Mai 2012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81000" y="6400800"/>
            <a:ext cx="4046984" cy="457200"/>
          </a:xfrm>
        </p:spPr>
        <p:txBody>
          <a:bodyPr/>
          <a:lstStyle/>
          <a:p>
            <a:pPr>
              <a:defRPr/>
            </a:pPr>
            <a:r>
              <a:rPr lang="de-DE" dirty="0" smtClean="0"/>
              <a:t>Lehrevaluation – Bericht Studienkommission</a:t>
            </a:r>
            <a:endParaRPr lang="de-DE" dirty="0"/>
          </a:p>
        </p:txBody>
      </p:sp>
      <p:pic>
        <p:nvPicPr>
          <p:cNvPr id="20481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2132856"/>
            <a:ext cx="7056784" cy="4268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3568" y="1196752"/>
            <a:ext cx="7772400" cy="457200"/>
          </a:xfrm>
        </p:spPr>
        <p:txBody>
          <a:bodyPr/>
          <a:lstStyle/>
          <a:p>
            <a:pPr algn="ctr"/>
            <a:r>
              <a:rPr lang="de-DE" u="sng" dirty="0" smtClean="0"/>
              <a:t>Geschlechterforschung: Lehrqualität auf Modulebene im Sommersemester 2011</a:t>
            </a:r>
            <a:endParaRPr lang="de-DE" u="sng" dirty="0"/>
          </a:p>
        </p:txBody>
      </p:sp>
      <p:sp>
        <p:nvSpPr>
          <p:cNvPr id="6" name="Datumsplatzhalter 1"/>
          <p:cNvSpPr>
            <a:spLocks noGrp="1"/>
          </p:cNvSpPr>
          <p:nvPr>
            <p:ph type="dt" sz="quarter" idx="10"/>
          </p:nvPr>
        </p:nvSpPr>
        <p:spPr>
          <a:xfrm>
            <a:off x="6858000" y="6400800"/>
            <a:ext cx="1905000" cy="457200"/>
          </a:xfrm>
        </p:spPr>
        <p:txBody>
          <a:bodyPr/>
          <a:lstStyle/>
          <a:p>
            <a:pPr>
              <a:defRPr/>
            </a:pPr>
            <a:r>
              <a:rPr lang="de-DE" dirty="0" smtClean="0"/>
              <a:t>09. Mai 2012</a:t>
            </a:r>
          </a:p>
          <a:p>
            <a:pPr>
              <a:defRPr/>
            </a:pPr>
            <a:endParaRPr lang="de-DE" dirty="0"/>
          </a:p>
        </p:txBody>
      </p:sp>
      <p:sp>
        <p:nvSpPr>
          <p:cNvPr id="7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381000" y="6400800"/>
            <a:ext cx="4191000" cy="457200"/>
          </a:xfrm>
        </p:spPr>
        <p:txBody>
          <a:bodyPr/>
          <a:lstStyle/>
          <a:p>
            <a:pPr>
              <a:defRPr/>
            </a:pPr>
            <a:r>
              <a:rPr lang="de-DE" dirty="0" smtClean="0"/>
              <a:t>Lehrevaluation – Bericht Studienkommission</a:t>
            </a:r>
            <a:endParaRPr lang="de-DE" dirty="0"/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988840"/>
            <a:ext cx="7128792" cy="43653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3568" y="1196752"/>
            <a:ext cx="7772400" cy="457200"/>
          </a:xfrm>
        </p:spPr>
        <p:txBody>
          <a:bodyPr/>
          <a:lstStyle/>
          <a:p>
            <a:pPr algn="ctr"/>
            <a:r>
              <a:rPr lang="de-DE" u="sng" dirty="0" smtClean="0"/>
              <a:t>Geschlechterforschung: Lehrqualität auf Modulebene im Vergleich zum Sommersemester 2010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 dirty="0" smtClean="0"/>
              <a:t>09. Mai 2012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Informationsveranstaltung </a:t>
            </a:r>
            <a:endParaRPr lang="de-DE"/>
          </a:p>
        </p:txBody>
      </p:sp>
      <p:pic>
        <p:nvPicPr>
          <p:cNvPr id="10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2060848"/>
            <a:ext cx="6840760" cy="43780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andarddesign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445</Words>
  <Application>Microsoft Office PowerPoint</Application>
  <PresentationFormat>Bildschirmpräsentation (4:3)</PresentationFormat>
  <Paragraphs>130</Paragraphs>
  <Slides>19</Slides>
  <Notes>0</Notes>
  <HiddenSlides>0</HiddenSlides>
  <MMClips>0</MMClips>
  <ScaleCrop>false</ScaleCrop>
  <HeadingPairs>
    <vt:vector size="6" baseType="variant"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19</vt:i4>
      </vt:variant>
    </vt:vector>
  </HeadingPairs>
  <TitlesOfParts>
    <vt:vector size="21" baseType="lpstr">
      <vt:lpstr>Standarddesign</vt:lpstr>
      <vt:lpstr>Photo Editor-Foto</vt:lpstr>
      <vt:lpstr>Die Lehrveranstaltungsevaluation an der Sozialwissenschaftlichen Fakultät</vt:lpstr>
      <vt:lpstr>Gliederung</vt:lpstr>
      <vt:lpstr>Operationalisierung</vt:lpstr>
      <vt:lpstr>Lehrqualität auf Fächerebene im Vergleich</vt:lpstr>
      <vt:lpstr>Lehrqualität auf Fächerebene – Die Daten</vt:lpstr>
      <vt:lpstr>Ethnologie: Lehrqualität auf Modulebene im Sommersemester 2011</vt:lpstr>
      <vt:lpstr>Ethnologie: Lehrqualität auf Modulebene im Vergleich zum Sommersemester 2010</vt:lpstr>
      <vt:lpstr>Geschlechterforschung: Lehrqualität auf Modulebene im Sommersemester 2011</vt:lpstr>
      <vt:lpstr>Geschlechterforschung: Lehrqualität auf Modulebene im Vergleich zum Sommersemester 2010</vt:lpstr>
      <vt:lpstr>MZS: Lehrqualität auf Modulebene im Sommersemester 2011</vt:lpstr>
      <vt:lpstr>MZS: Lehrqualität auf Modulebene im Vergleich zum Sommersemester 2010</vt:lpstr>
      <vt:lpstr>Erziehungswissenschaft: Lehrqualität auf Modulebene im Sommersemester 2011</vt:lpstr>
      <vt:lpstr>Erziehungswissenschaft: Lehrqualität auf Modulebene im Vergleich zum Sommersemester 2010</vt:lpstr>
      <vt:lpstr>Politikwissenschaft: Lehrqualität auf Modulebene im Sommersemester 2011</vt:lpstr>
      <vt:lpstr>Politikwissenschaft: Lehrqualität auf Modulebene im Vergleich zum Sommersemester 2010</vt:lpstr>
      <vt:lpstr>Soziologie: Lehrqualität auf Modulebene im Sommersemester 2011</vt:lpstr>
      <vt:lpstr>Soziologie: Lehrqualität auf Modulebene im Vergleich zum Sommersemester 2010</vt:lpstr>
      <vt:lpstr>Sportwissenschaften: Lehrqualität auf Modulebene im Sommersemester 2011</vt:lpstr>
      <vt:lpstr>Sportwissenschaften: Lehrqualität auf Modulebene im Vergleich zum Sommersemester 2010</vt:lpstr>
    </vt:vector>
  </TitlesOfParts>
  <Company>Universität Göttingen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prhi6</dc:creator>
  <cp:lastModifiedBy>sowi</cp:lastModifiedBy>
  <cp:revision>118</cp:revision>
  <dcterms:created xsi:type="dcterms:W3CDTF">2005-02-07T14:10:44Z</dcterms:created>
  <dcterms:modified xsi:type="dcterms:W3CDTF">2012-05-22T09:26:07Z</dcterms:modified>
</cp:coreProperties>
</file>